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5" r:id="rId9"/>
    <p:sldId id="276" r:id="rId10"/>
    <p:sldId id="262" r:id="rId11"/>
    <p:sldId id="263" r:id="rId12"/>
    <p:sldId id="264" r:id="rId13"/>
    <p:sldId id="274" r:id="rId14"/>
    <p:sldId id="265" r:id="rId15"/>
    <p:sldId id="27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8" r:id="rId24"/>
    <p:sldId id="279" r:id="rId25"/>
    <p:sldId id="280" r:id="rId26"/>
    <p:sldId id="297" r:id="rId27"/>
    <p:sldId id="289" r:id="rId28"/>
    <p:sldId id="281" r:id="rId29"/>
    <p:sldId id="282" r:id="rId30"/>
    <p:sldId id="298" r:id="rId31"/>
    <p:sldId id="283" r:id="rId32"/>
    <p:sldId id="284" r:id="rId33"/>
    <p:sldId id="285" r:id="rId34"/>
    <p:sldId id="286" r:id="rId35"/>
    <p:sldId id="288" r:id="rId36"/>
    <p:sldId id="290" r:id="rId37"/>
    <p:sldId id="287" r:id="rId38"/>
    <p:sldId id="291" r:id="rId39"/>
    <p:sldId id="292" r:id="rId40"/>
    <p:sldId id="295" r:id="rId41"/>
    <p:sldId id="294" r:id="rId42"/>
    <p:sldId id="301" r:id="rId43"/>
    <p:sldId id="303" r:id="rId44"/>
    <p:sldId id="293" r:id="rId45"/>
    <p:sldId id="296" r:id="rId46"/>
    <p:sldId id="305" r:id="rId47"/>
    <p:sldId id="304" r:id="rId48"/>
    <p:sldId id="306" r:id="rId49"/>
    <p:sldId id="308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6B77B-F767-4D01-A469-C82699964FD8}" type="datetimeFigureOut">
              <a:rPr lang="en-PH" smtClean="0"/>
              <a:pPr/>
              <a:t>19/02/18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8B0A3-ECAD-435F-8F70-D5F6A4CF0E30}" type="slidenum">
              <a:rPr lang="en-PH" smtClean="0"/>
              <a:pPr/>
              <a:t>‹n.›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7636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Ambiti di interesse: dalla trasmissione degli impulsi nervosi ai</a:t>
            </a:r>
            <a:r>
              <a:rPr lang="it-IT" baseline="0" dirty="0" smtClean="0"/>
              <a:t> processi decisionali, al comportamento sociale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pPr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123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4114800"/>
            <a:ext cx="8229600" cy="685800"/>
          </a:xfrm>
        </p:spPr>
        <p:txBody>
          <a:bodyPr>
            <a:no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800600"/>
            <a:ext cx="8211953" cy="533400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t.wikipedia.org/wiki/atomo" TargetMode="External"/><Relationship Id="rId3" Type="http://schemas.openxmlformats.org/officeDocument/2006/relationships/hyperlink" Target="http://it.wikipedia.org/wiki/associazionismo_atomico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657600"/>
            <a:ext cx="8229600" cy="685800"/>
          </a:xfrm>
        </p:spPr>
        <p:txBody>
          <a:bodyPr>
            <a:noAutofit/>
          </a:bodyPr>
          <a:lstStyle/>
          <a:p>
            <a:r>
              <a:rPr lang="en-PH" sz="5000" dirty="0" smtClean="0">
                <a:solidFill>
                  <a:srgbClr val="404040"/>
                </a:solidFill>
              </a:rPr>
              <a:t>Corso di Psicologia Generale </a:t>
            </a:r>
            <a:endParaRPr lang="en-PH" sz="5000" dirty="0">
              <a:solidFill>
                <a:srgbClr val="4040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8211953" cy="533400"/>
          </a:xfrm>
        </p:spPr>
        <p:txBody>
          <a:bodyPr/>
          <a:lstStyle/>
          <a:p>
            <a:r>
              <a:rPr lang="en-PH" sz="2800" dirty="0">
                <a:solidFill>
                  <a:srgbClr val="404040"/>
                </a:solidFill>
              </a:rPr>
              <a:t>p</a:t>
            </a:r>
            <a:r>
              <a:rPr lang="en-PH" sz="2800" dirty="0" smtClean="0">
                <a:solidFill>
                  <a:srgbClr val="404040"/>
                </a:solidFill>
              </a:rPr>
              <a:t>er l’acquisizione di 6 CFU nel SSD M-PSI/01</a:t>
            </a:r>
            <a:endParaRPr lang="en-PH" sz="2800" dirty="0">
              <a:solidFill>
                <a:srgbClr val="40404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" y="5029200"/>
            <a:ext cx="8536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Dott. Francesca Conte - </a:t>
            </a:r>
            <a:r>
              <a:rPr lang="it-IT" sz="2800" b="1" dirty="0" err="1">
                <a:solidFill>
                  <a:srgbClr val="404040"/>
                </a:solidFill>
              </a:rPr>
              <a:t>francesca.conte@</a:t>
            </a:r>
            <a:r>
              <a:rPr lang="it-IT" sz="2800" b="1" dirty="0" err="1" smtClean="0">
                <a:solidFill>
                  <a:srgbClr val="404040"/>
                </a:solidFill>
              </a:rPr>
              <a:t>unicampania.it</a:t>
            </a:r>
            <a:r>
              <a:rPr lang="it-IT" sz="2800" b="1" dirty="0" smtClean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Rettangolo 4"/>
          <p:cNvSpPr/>
          <p:nvPr/>
        </p:nvSpPr>
        <p:spPr>
          <a:xfrm>
            <a:off x="457200" y="5646003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404040"/>
                </a:solidFill>
              </a:rPr>
              <a:t>Dottore di ricerca in Scienze della Mente</a:t>
            </a:r>
          </a:p>
          <a:p>
            <a:r>
              <a:rPr lang="it-IT" sz="2400" b="1" dirty="0">
                <a:solidFill>
                  <a:srgbClr val="404040"/>
                </a:solidFill>
              </a:rPr>
              <a:t>Psicologa – Psicoterapeuta Cognitivo-Comportamentale </a:t>
            </a:r>
          </a:p>
        </p:txBody>
      </p:sp>
    </p:spTree>
    <p:extLst>
      <p:ext uri="{BB962C8B-B14F-4D97-AF65-F5344CB8AC3E}">
        <p14:creationId xmlns:p14="http://schemas.microsoft.com/office/powerpoint/2010/main" val="147298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Oggetto di studio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72200" y="2743200"/>
            <a:ext cx="2590800" cy="1815882"/>
          </a:xfrm>
          <a:prstGeom prst="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404040"/>
                </a:solidFill>
              </a:rPr>
              <a:t>l</a:t>
            </a:r>
            <a:r>
              <a:rPr lang="it-IT" sz="2800" dirty="0" smtClean="0">
                <a:solidFill>
                  <a:srgbClr val="404040"/>
                </a:solidFill>
              </a:rPr>
              <a:t>’essere umano in quanto </a:t>
            </a:r>
          </a:p>
          <a:p>
            <a:pPr algn="ctr"/>
            <a:r>
              <a:rPr lang="it-IT" sz="2800" b="1" dirty="0" smtClean="0">
                <a:solidFill>
                  <a:srgbClr val="404040"/>
                </a:solidFill>
              </a:rPr>
              <a:t>unità </a:t>
            </a:r>
            <a:r>
              <a:rPr lang="it-IT" sz="2800" b="1" dirty="0" err="1" smtClean="0">
                <a:solidFill>
                  <a:srgbClr val="404040"/>
                </a:solidFill>
              </a:rPr>
              <a:t>bio</a:t>
            </a:r>
            <a:r>
              <a:rPr lang="it-IT" sz="2800" b="1" dirty="0" smtClean="0">
                <a:solidFill>
                  <a:srgbClr val="404040"/>
                </a:solidFill>
              </a:rPr>
              <a:t>-</a:t>
            </a:r>
            <a:r>
              <a:rPr lang="it-IT" sz="2800" b="1" dirty="0" err="1" smtClean="0">
                <a:solidFill>
                  <a:srgbClr val="404040"/>
                </a:solidFill>
              </a:rPr>
              <a:t>psico</a:t>
            </a:r>
            <a:r>
              <a:rPr lang="it-IT" sz="2800" b="1" dirty="0" smtClean="0">
                <a:solidFill>
                  <a:srgbClr val="404040"/>
                </a:solidFill>
              </a:rPr>
              <a:t>-sociale</a:t>
            </a:r>
            <a:endParaRPr lang="it-IT" sz="2800" b="1" dirty="0">
              <a:solidFill>
                <a:srgbClr val="40404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9414"/>
            <a:ext cx="5791200" cy="525238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2307763" y="36730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Campi della psicologia</a:t>
            </a:r>
            <a:endParaRPr lang="en-P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038600" cy="3733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404040"/>
                </a:solidFill>
              </a:rPr>
              <a:t>Psicofisiologia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404040"/>
                </a:solidFill>
              </a:rPr>
              <a:t>P. generale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404040"/>
                </a:solidFill>
              </a:rPr>
              <a:t>P</a:t>
            </a:r>
            <a:r>
              <a:rPr lang="it-IT" dirty="0">
                <a:solidFill>
                  <a:srgbClr val="404040"/>
                </a:solidFill>
              </a:rPr>
              <a:t>. del ciclo di </a:t>
            </a:r>
            <a:r>
              <a:rPr lang="it-IT" dirty="0" smtClean="0">
                <a:solidFill>
                  <a:srgbClr val="404040"/>
                </a:solidFill>
              </a:rPr>
              <a:t>vita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404040"/>
                </a:solidFill>
              </a:rPr>
              <a:t>P. della personalità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404040"/>
                </a:solidFill>
              </a:rPr>
              <a:t>P. sociale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404040"/>
                </a:solidFill>
              </a:rPr>
              <a:t>P. pedagogica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404040"/>
                </a:solidFill>
              </a:rPr>
              <a:t>Psicometria</a:t>
            </a:r>
          </a:p>
          <a:p>
            <a:pPr>
              <a:buFont typeface="Wingdings" charset="2"/>
              <a:buChar char="Ø"/>
            </a:pPr>
            <a:r>
              <a:rPr lang="is-IS" dirty="0" smtClean="0">
                <a:solidFill>
                  <a:srgbClr val="404040"/>
                </a:solidFill>
              </a:rPr>
              <a:t>…</a:t>
            </a:r>
            <a:r>
              <a:rPr lang="it-IT" dirty="0" smtClean="0">
                <a:solidFill>
                  <a:srgbClr val="404040"/>
                </a:solidFill>
              </a:rPr>
              <a:t> </a:t>
            </a:r>
            <a:endParaRPr lang="it-IT" dirty="0">
              <a:solidFill>
                <a:srgbClr val="40404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en-PH" dirty="0" smtClean="0"/>
          </a:p>
          <a:p>
            <a:endParaRPr lang="en-PH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447800"/>
            <a:ext cx="3276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404040"/>
                </a:solidFill>
              </a:rPr>
              <a:t>P. del lavoro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404040"/>
                </a:solidFill>
              </a:rPr>
              <a:t>P. scolastica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404040"/>
                </a:solidFill>
              </a:rPr>
              <a:t>P. giuridica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404040"/>
                </a:solidFill>
              </a:rPr>
              <a:t>P. clinica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404040"/>
                </a:solidFill>
              </a:rPr>
              <a:t>P. dello sport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404040"/>
                </a:solidFill>
              </a:rPr>
              <a:t>P. dell’arte</a:t>
            </a:r>
          </a:p>
          <a:p>
            <a:pPr>
              <a:buFont typeface="Wingdings" charset="2"/>
              <a:buChar char="Ø"/>
            </a:pPr>
            <a:r>
              <a:rPr lang="is-IS" dirty="0" smtClean="0">
                <a:solidFill>
                  <a:srgbClr val="404040"/>
                </a:solidFill>
              </a:rPr>
              <a:t>P. </a:t>
            </a:r>
            <a:r>
              <a:rPr lang="it-IT" dirty="0">
                <a:solidFill>
                  <a:srgbClr val="404040"/>
                </a:solidFill>
              </a:rPr>
              <a:t>d</a:t>
            </a:r>
            <a:r>
              <a:rPr lang="is-IS" dirty="0" smtClean="0">
                <a:solidFill>
                  <a:srgbClr val="404040"/>
                </a:solidFill>
              </a:rPr>
              <a:t>ella pubblicità</a:t>
            </a:r>
          </a:p>
          <a:p>
            <a:pPr>
              <a:buFont typeface="Wingdings" charset="2"/>
              <a:buChar char="Ø"/>
            </a:pPr>
            <a:r>
              <a:rPr lang="is-IS" dirty="0" smtClean="0">
                <a:solidFill>
                  <a:srgbClr val="404040"/>
                </a:solidFill>
              </a:rPr>
              <a:t>…</a:t>
            </a:r>
            <a:r>
              <a:rPr lang="it-IT" dirty="0" smtClean="0">
                <a:solidFill>
                  <a:srgbClr val="404040"/>
                </a:solidFill>
              </a:rPr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en-PH" dirty="0" smtClean="0"/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Cos’è la Psicologia </a:t>
            </a:r>
            <a:r>
              <a:rPr lang="en-PH" dirty="0">
                <a:solidFill>
                  <a:srgbClr val="404040"/>
                </a:solidFill>
              </a:rPr>
              <a:t>G</a:t>
            </a:r>
            <a:r>
              <a:rPr lang="en-PH" dirty="0" smtClean="0">
                <a:solidFill>
                  <a:srgbClr val="404040"/>
                </a:solidFill>
              </a:rPr>
              <a:t>enerale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495800"/>
          </a:xfrm>
        </p:spPr>
        <p:txBody>
          <a:bodyPr/>
          <a:lstStyle/>
          <a:p>
            <a:r>
              <a:rPr lang="it-IT" dirty="0" smtClean="0">
                <a:solidFill>
                  <a:srgbClr val="404040"/>
                </a:solidFill>
                <a:latin typeface="Calibri" charset="0"/>
              </a:rPr>
              <a:t>NON </a:t>
            </a:r>
            <a:r>
              <a:rPr lang="it-IT" dirty="0">
                <a:solidFill>
                  <a:srgbClr val="404040"/>
                </a:solidFill>
                <a:latin typeface="Calibri" charset="0"/>
              </a:rPr>
              <a:t>è </a:t>
            </a:r>
            <a:r>
              <a:rPr lang="it-IT" dirty="0" smtClean="0">
                <a:solidFill>
                  <a:srgbClr val="404040"/>
                </a:solidFill>
                <a:latin typeface="Calibri" charset="0"/>
              </a:rPr>
              <a:t>una </a:t>
            </a:r>
            <a:r>
              <a:rPr lang="it-IT" dirty="0">
                <a:solidFill>
                  <a:srgbClr val="404040"/>
                </a:solidFill>
                <a:latin typeface="Calibri" charset="0"/>
              </a:rPr>
              <a:t>sorta di "riassunto" di tutti i settori della </a:t>
            </a:r>
            <a:r>
              <a:rPr lang="it-IT" dirty="0" smtClean="0">
                <a:solidFill>
                  <a:srgbClr val="404040"/>
                </a:solidFill>
                <a:latin typeface="Calibri" charset="0"/>
              </a:rPr>
              <a:t>psicologia </a:t>
            </a:r>
          </a:p>
          <a:p>
            <a:r>
              <a:rPr lang="it-IT" dirty="0" smtClean="0">
                <a:solidFill>
                  <a:srgbClr val="404040"/>
                </a:solidFill>
                <a:latin typeface="Calibri" charset="0"/>
              </a:rPr>
              <a:t>Rappresenta uno specifico </a:t>
            </a:r>
            <a:r>
              <a:rPr lang="it-IT" dirty="0">
                <a:solidFill>
                  <a:srgbClr val="404040"/>
                </a:solidFill>
                <a:latin typeface="Calibri" charset="0"/>
              </a:rPr>
              <a:t>ambito di studio, con una specifica metodologia ed un quadro epistemologico di </a:t>
            </a:r>
            <a:r>
              <a:rPr lang="it-IT" dirty="0" smtClean="0">
                <a:solidFill>
                  <a:srgbClr val="404040"/>
                </a:solidFill>
                <a:latin typeface="Calibri" charset="0"/>
              </a:rPr>
              <a:t>riferimento</a:t>
            </a:r>
            <a:endParaRPr lang="it-IT" dirty="0">
              <a:solidFill>
                <a:srgbClr val="404040"/>
              </a:solidFill>
              <a:latin typeface="Calibri" charset="0"/>
            </a:endParaRPr>
          </a:p>
          <a:p>
            <a:r>
              <a:rPr lang="it-IT" dirty="0" smtClean="0">
                <a:solidFill>
                  <a:srgbClr val="404040"/>
                </a:solidFill>
                <a:latin typeface="Calibri" charset="0"/>
              </a:rPr>
              <a:t>si </a:t>
            </a:r>
            <a:r>
              <a:rPr lang="it-IT" dirty="0">
                <a:solidFill>
                  <a:srgbClr val="404040"/>
                </a:solidFill>
                <a:latin typeface="Calibri" charset="0"/>
              </a:rPr>
              <a:t>deve quindi distinguere la "</a:t>
            </a:r>
            <a:r>
              <a:rPr lang="it-IT" i="1" dirty="0">
                <a:solidFill>
                  <a:srgbClr val="404040"/>
                </a:solidFill>
                <a:latin typeface="Calibri" charset="0"/>
              </a:rPr>
              <a:t>psicologia generale</a:t>
            </a:r>
            <a:r>
              <a:rPr lang="it-IT" dirty="0">
                <a:solidFill>
                  <a:srgbClr val="404040"/>
                </a:solidFill>
                <a:latin typeface="Calibri" charset="0"/>
              </a:rPr>
              <a:t>" dalla "psicologia </a:t>
            </a:r>
            <a:r>
              <a:rPr lang="it-IT" i="1" dirty="0">
                <a:solidFill>
                  <a:srgbClr val="404040"/>
                </a:solidFill>
                <a:latin typeface="Calibri" charset="0"/>
              </a:rPr>
              <a:t>in</a:t>
            </a:r>
            <a:r>
              <a:rPr lang="it-IT" dirty="0">
                <a:solidFill>
                  <a:srgbClr val="404040"/>
                </a:solidFill>
                <a:latin typeface="Calibri" charset="0"/>
              </a:rPr>
              <a:t> generale".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Cos’è la Psicologia </a:t>
            </a:r>
            <a:r>
              <a:rPr lang="en-PH" dirty="0">
                <a:solidFill>
                  <a:srgbClr val="404040"/>
                </a:solidFill>
              </a:rPr>
              <a:t>G</a:t>
            </a:r>
            <a:r>
              <a:rPr lang="en-PH" dirty="0" smtClean="0">
                <a:solidFill>
                  <a:srgbClr val="404040"/>
                </a:solidFill>
              </a:rPr>
              <a:t>enerale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048000"/>
            <a:ext cx="6705600" cy="3352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Gli oggetti di studio sono: 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p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ercezione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a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ttenzione 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a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pprendimento e memoria 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p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ensiero e linguaggio </a:t>
            </a: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motivazione </a:t>
            </a:r>
          </a:p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mozioni</a:t>
            </a:r>
          </a:p>
          <a:p>
            <a:endParaRPr lang="en-PH" dirty="0"/>
          </a:p>
        </p:txBody>
      </p:sp>
      <p:sp>
        <p:nvSpPr>
          <p:cNvPr id="4" name="Rettangolo 3"/>
          <p:cNvSpPr/>
          <p:nvPr/>
        </p:nvSpPr>
        <p:spPr>
          <a:xfrm>
            <a:off x="1295400" y="1371600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dirty="0">
                <a:solidFill>
                  <a:schemeClr val="accent4">
                    <a:lumMod val="75000"/>
                  </a:schemeClr>
                </a:solidFill>
                <a:latin typeface="Calibri" charset="0"/>
              </a:rPr>
              <a:t>Spesso anche chiamata </a:t>
            </a:r>
            <a:r>
              <a:rPr lang="it-IT" sz="3000" i="1" dirty="0">
                <a:solidFill>
                  <a:schemeClr val="accent4">
                    <a:lumMod val="75000"/>
                  </a:schemeClr>
                </a:solidFill>
                <a:latin typeface="Calibri" charset="0"/>
              </a:rPr>
              <a:t>psicologia sperimentale</a:t>
            </a:r>
            <a:r>
              <a:rPr lang="it-IT" sz="3000" dirty="0">
                <a:solidFill>
                  <a:schemeClr val="accent4">
                    <a:lumMod val="75000"/>
                  </a:schemeClr>
                </a:solidFill>
                <a:latin typeface="Calibri" charset="0"/>
              </a:rPr>
              <a:t>, rappresenta la corrente principale della ricerca scientifica sulle </a:t>
            </a:r>
            <a:r>
              <a:rPr lang="it-IT" sz="3000" b="1" dirty="0">
                <a:solidFill>
                  <a:schemeClr val="accent4">
                    <a:lumMod val="75000"/>
                  </a:schemeClr>
                </a:solidFill>
                <a:latin typeface="Calibri" charset="0"/>
              </a:rPr>
              <a:t>funzioni psicologiche di base</a:t>
            </a:r>
            <a:endParaRPr lang="it-IT" sz="3000" dirty="0">
              <a:solidFill>
                <a:schemeClr val="accent4">
                  <a:lumMod val="75000"/>
                </a:schemeClr>
              </a:solidFill>
              <a:latin typeface="Calibri" charset="0"/>
            </a:endParaRPr>
          </a:p>
        </p:txBody>
      </p:sp>
      <p:sp>
        <p:nvSpPr>
          <p:cNvPr id="5" name="Parentesi graffa chiusa 4"/>
          <p:cNvSpPr/>
          <p:nvPr/>
        </p:nvSpPr>
        <p:spPr>
          <a:xfrm>
            <a:off x="5791200" y="3505200"/>
            <a:ext cx="762000" cy="2743200"/>
          </a:xfrm>
          <a:prstGeom prst="righ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629400" y="3962400"/>
            <a:ext cx="2285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404040"/>
                </a:solidFill>
              </a:rPr>
              <a:t>r</a:t>
            </a:r>
            <a:r>
              <a:rPr lang="it-IT" sz="2800" dirty="0" smtClean="0">
                <a:solidFill>
                  <a:srgbClr val="404040"/>
                </a:solidFill>
              </a:rPr>
              <a:t>icerca </a:t>
            </a:r>
          </a:p>
          <a:p>
            <a:pPr algn="ctr"/>
            <a:r>
              <a:rPr lang="it-IT" sz="2800" dirty="0" smtClean="0">
                <a:solidFill>
                  <a:srgbClr val="404040"/>
                </a:solidFill>
              </a:rPr>
              <a:t>“di base” </a:t>
            </a:r>
          </a:p>
          <a:p>
            <a:pPr algn="ctr"/>
            <a:r>
              <a:rPr lang="it-IT" sz="2800" dirty="0" smtClean="0">
                <a:solidFill>
                  <a:srgbClr val="404040"/>
                </a:solidFill>
              </a:rPr>
              <a:t>(vs. “applicata”)</a:t>
            </a:r>
            <a:endParaRPr lang="it-IT" sz="2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7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19200"/>
            <a:ext cx="6019800" cy="1828800"/>
          </a:xfrm>
        </p:spPr>
        <p:txBody>
          <a:bodyPr>
            <a:noAutofit/>
          </a:bodyPr>
          <a:lstStyle/>
          <a:p>
            <a:r>
              <a:rPr lang="en-PH" sz="5400" dirty="0" smtClean="0">
                <a:solidFill>
                  <a:srgbClr val="3366FF"/>
                </a:solidFill>
              </a:rPr>
              <a:t>Breve storia della psicologia</a:t>
            </a:r>
            <a:endParaRPr lang="en-PH" sz="5400" dirty="0">
              <a:solidFill>
                <a:srgbClr val="3366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50489" y="3657600"/>
            <a:ext cx="688391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“La psicologia ha un lungo passato, ma solo una storia breve”</a:t>
            </a:r>
          </a:p>
          <a:p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H. </a:t>
            </a:r>
            <a:r>
              <a:rPr lang="it-IT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Ebbinghaus</a:t>
            </a:r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1908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>
                <a:solidFill>
                  <a:srgbClr val="404040"/>
                </a:solidFill>
              </a:rPr>
              <a:t>Origini nell’antichità </a:t>
            </a:r>
            <a:r>
              <a:rPr lang="en-PH" dirty="0" smtClean="0">
                <a:solidFill>
                  <a:srgbClr val="404040"/>
                </a:solidFill>
              </a:rPr>
              <a:t>classica</a:t>
            </a:r>
            <a:endParaRPr lang="it-IT" dirty="0">
              <a:solidFill>
                <a:srgbClr val="40404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19200"/>
            <a:ext cx="8077200" cy="4876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u="sng" dirty="0">
                <a:solidFill>
                  <a:srgbClr val="0000FF"/>
                </a:solidFill>
              </a:rPr>
              <a:t>PLATONE (428 a.C. – 347 a.C.) </a:t>
            </a:r>
            <a:endParaRPr lang="it-IT" u="sng" dirty="0" smtClean="0">
              <a:solidFill>
                <a:srgbClr val="0000FF"/>
              </a:solidFill>
            </a:endParaRPr>
          </a:p>
          <a:p>
            <a:r>
              <a:rPr lang="it-IT" dirty="0" smtClean="0">
                <a:solidFill>
                  <a:srgbClr val="404040"/>
                </a:solidFill>
              </a:rPr>
              <a:t>Sosteneva </a:t>
            </a:r>
            <a:r>
              <a:rPr lang="it-IT" dirty="0">
                <a:solidFill>
                  <a:srgbClr val="404040"/>
                </a:solidFill>
              </a:rPr>
              <a:t>L’INNATISMO secondo cui </a:t>
            </a:r>
            <a:r>
              <a:rPr lang="it-IT" dirty="0" smtClean="0">
                <a:solidFill>
                  <a:srgbClr val="404040"/>
                </a:solidFill>
              </a:rPr>
              <a:t>certe conoscenze </a:t>
            </a:r>
            <a:r>
              <a:rPr lang="it-IT" dirty="0">
                <a:solidFill>
                  <a:srgbClr val="404040"/>
                </a:solidFill>
              </a:rPr>
              <a:t>sono innate o connaturate </a:t>
            </a:r>
          </a:p>
          <a:p>
            <a:r>
              <a:rPr lang="it-IT" dirty="0" smtClean="0">
                <a:solidFill>
                  <a:srgbClr val="404040"/>
                </a:solidFill>
              </a:rPr>
              <a:t>Es</a:t>
            </a:r>
            <a:r>
              <a:rPr lang="it-IT" dirty="0">
                <a:solidFill>
                  <a:srgbClr val="404040"/>
                </a:solidFill>
              </a:rPr>
              <a:t>. </a:t>
            </a:r>
            <a:r>
              <a:rPr lang="it-IT" dirty="0" smtClean="0">
                <a:solidFill>
                  <a:srgbClr val="404040"/>
                </a:solidFill>
              </a:rPr>
              <a:t>un bambino </a:t>
            </a:r>
            <a:r>
              <a:rPr lang="it-IT" dirty="0">
                <a:solidFill>
                  <a:srgbClr val="404040"/>
                </a:solidFill>
              </a:rPr>
              <a:t>acquisisce la padronanza degli aspetti fondamentali della lingua senza aver ricevuto alcuna istruzione </a:t>
            </a:r>
            <a:r>
              <a:rPr lang="it-IT" dirty="0" smtClean="0">
                <a:solidFill>
                  <a:srgbClr val="404040"/>
                </a:solidFill>
              </a:rPr>
              <a:t>formale (disposizione innata all’apprendimento)</a:t>
            </a:r>
          </a:p>
          <a:p>
            <a:r>
              <a:rPr lang="it-IT" dirty="0" smtClean="0">
                <a:solidFill>
                  <a:srgbClr val="404040"/>
                </a:solidFill>
              </a:rPr>
              <a:t>Mito del carro: cocchiere = coscienza (Io); cavallo bianco = razionalità e valori (Super-Io); cavallo nero = impulsi (Es)</a:t>
            </a:r>
            <a:endParaRPr lang="it-IT" dirty="0">
              <a:solidFill>
                <a:srgbClr val="40404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889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>
                <a:solidFill>
                  <a:srgbClr val="404040"/>
                </a:solidFill>
              </a:rPr>
              <a:t>Origini nell’antichità </a:t>
            </a:r>
            <a:r>
              <a:rPr lang="en-PH" dirty="0" smtClean="0">
                <a:solidFill>
                  <a:srgbClr val="404040"/>
                </a:solidFill>
              </a:rPr>
              <a:t>classica 2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229600" cy="4191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u="sng" dirty="0" smtClean="0">
                <a:solidFill>
                  <a:srgbClr val="008000"/>
                </a:solidFill>
              </a:rPr>
              <a:t>ARISTOTELE (</a:t>
            </a:r>
            <a:r>
              <a:rPr lang="it-IT" u="sng" dirty="0">
                <a:solidFill>
                  <a:srgbClr val="008000"/>
                </a:solidFill>
              </a:rPr>
              <a:t>384 a.C. – 322 a.C.) </a:t>
            </a:r>
            <a:endParaRPr lang="it-IT" u="sng" dirty="0" smtClean="0">
              <a:solidFill>
                <a:srgbClr val="008000"/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Era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sostenitore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dell’EMPIRISMO filosofico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secondo cui tutta la conoscenza si acquisisce mediante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l’esperienza</a:t>
            </a:r>
          </a:p>
          <a:p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Riteneva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 la mente del bambino fosse una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tabula rasa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cui venivano scritte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tutte le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esperienze </a:t>
            </a:r>
            <a:endParaRPr lang="en-P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95400" y="5334000"/>
            <a:ext cx="7010401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404040"/>
                </a:solidFill>
              </a:rPr>
              <a:t>LA QUESTIONE “NATURE VS. NURTURE” E’ ANCORA APERTA!</a:t>
            </a:r>
            <a:endParaRPr lang="it-IT" sz="3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>
                <a:solidFill>
                  <a:srgbClr val="404040"/>
                </a:solidFill>
              </a:rPr>
              <a:t>Origini nell’antichità classica </a:t>
            </a:r>
            <a:r>
              <a:rPr lang="en-PH" dirty="0" smtClean="0">
                <a:solidFill>
                  <a:srgbClr val="404040"/>
                </a:solidFill>
              </a:rPr>
              <a:t>3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PH" u="sng" dirty="0" smtClean="0">
                <a:solidFill>
                  <a:schemeClr val="accent2">
                    <a:lumMod val="75000"/>
                  </a:schemeClr>
                </a:solidFill>
              </a:rPr>
              <a:t>IPPOCRATE (</a:t>
            </a:r>
            <a:r>
              <a:rPr lang="it-IT" u="sng" dirty="0" smtClean="0">
                <a:solidFill>
                  <a:schemeClr val="accent2">
                    <a:lumMod val="75000"/>
                  </a:schemeClr>
                </a:solidFill>
              </a:rPr>
              <a:t>469 a.C. - 361 </a:t>
            </a:r>
            <a:r>
              <a:rPr lang="it-IT" u="sng" dirty="0" err="1">
                <a:solidFill>
                  <a:schemeClr val="accent2">
                    <a:lumMod val="75000"/>
                  </a:schemeClr>
                </a:solidFill>
              </a:rPr>
              <a:t>a.C</a:t>
            </a:r>
            <a:r>
              <a:rPr lang="en-PH" u="sng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it-IT" dirty="0">
                <a:solidFill>
                  <a:srgbClr val="404040"/>
                </a:solidFill>
              </a:rPr>
              <a:t>Sosteneva che vi fosse una corrispondenza tra </a:t>
            </a:r>
            <a:r>
              <a:rPr lang="it-IT" dirty="0" smtClean="0">
                <a:solidFill>
                  <a:srgbClr val="404040"/>
                </a:solidFill>
              </a:rPr>
              <a:t>gli </a:t>
            </a:r>
            <a:r>
              <a:rPr lang="it-IT" dirty="0">
                <a:solidFill>
                  <a:srgbClr val="404040"/>
                </a:solidFill>
              </a:rPr>
              <a:t>umori e il carattere dell’individuo. La salute o la malattia sarebbe il risultato dell’equilibrio o squilibrio tra questi umori.</a:t>
            </a:r>
          </a:p>
          <a:p>
            <a:endParaRPr lang="en-PH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47304"/>
              </p:ext>
            </p:extLst>
          </p:nvPr>
        </p:nvGraphicFramePr>
        <p:xfrm>
          <a:off x="1547813" y="3933825"/>
          <a:ext cx="6337300" cy="2590800"/>
        </p:xfrm>
        <a:graphic>
          <a:graphicData uri="http://schemas.openxmlformats.org/drawingml/2006/table">
            <a:tbl>
              <a:tblPr/>
              <a:tblGrid>
                <a:gridCol w="3168650"/>
                <a:gridCol w="3168650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UMORE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CARATTERE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Sangue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Sanguigno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Bile Gialla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Collerico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Bile Nera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Melanconico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Flegma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Flegmatico</a:t>
                      </a: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>
                <a:solidFill>
                  <a:srgbClr val="404040"/>
                </a:solidFill>
              </a:rPr>
              <a:t>Origini nell’antichità classica 3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PH" dirty="0" smtClean="0"/>
              <a:t>La filosofia classica afferma la concezione dell’uomo come </a:t>
            </a:r>
            <a:r>
              <a:rPr lang="en-PH" i="1" dirty="0" smtClean="0"/>
              <a:t>oggetto di studio naturale</a:t>
            </a:r>
            <a:r>
              <a:rPr lang="en-PH" dirty="0" smtClean="0"/>
              <a:t>: l’uomo è parte della natura e può quindi essere studiato con </a:t>
            </a:r>
            <a:r>
              <a:rPr lang="en-PH" dirty="0"/>
              <a:t>i</a:t>
            </a:r>
            <a:r>
              <a:rPr lang="en-PH" dirty="0" smtClean="0"/>
              <a:t> metodi della scienza della natura</a:t>
            </a:r>
          </a:p>
          <a:p>
            <a:pPr marL="0" indent="0">
              <a:buNone/>
            </a:pPr>
            <a:r>
              <a:rPr lang="en-PH" dirty="0" smtClean="0"/>
              <a:t> </a:t>
            </a:r>
            <a:r>
              <a:rPr lang="it-IT" dirty="0" smtClean="0"/>
              <a:t> </a:t>
            </a:r>
          </a:p>
          <a:p>
            <a:r>
              <a:rPr lang="it-IT" dirty="0" smtClean="0"/>
              <a:t>Con </a:t>
            </a:r>
            <a:r>
              <a:rPr lang="it-IT" dirty="0"/>
              <a:t>il Medioevo e con la cultura cristiana </a:t>
            </a:r>
            <a:r>
              <a:rPr lang="it-IT" dirty="0" smtClean="0"/>
              <a:t>si assiste </a:t>
            </a:r>
            <a:r>
              <a:rPr lang="it-IT" dirty="0"/>
              <a:t>ad un completo rivolgimento </a:t>
            </a:r>
            <a:r>
              <a:rPr lang="it-IT" dirty="0" smtClean="0"/>
              <a:t>di prospettiva: </a:t>
            </a:r>
            <a:r>
              <a:rPr lang="it-IT" dirty="0">
                <a:latin typeface="Calibri" charset="0"/>
              </a:rPr>
              <a:t>i processi della mente riguardano la natura </a:t>
            </a:r>
            <a:r>
              <a:rPr lang="it-IT" dirty="0" smtClean="0">
                <a:latin typeface="Calibri" charset="0"/>
              </a:rPr>
              <a:t>dell’</a:t>
            </a:r>
            <a:r>
              <a:rPr lang="it-IT" altLang="ja-JP" dirty="0" smtClean="0">
                <a:latin typeface="Calibri" charset="0"/>
              </a:rPr>
              <a:t>anima </a:t>
            </a:r>
            <a:r>
              <a:rPr lang="it-IT" altLang="ja-JP" dirty="0">
                <a:latin typeface="Calibri" charset="0"/>
              </a:rPr>
              <a:t>e </a:t>
            </a:r>
            <a:r>
              <a:rPr lang="it-IT" altLang="ja-JP" dirty="0" smtClean="0">
                <a:latin typeface="Calibri" charset="0"/>
              </a:rPr>
              <a:t>possono </a:t>
            </a:r>
            <a:r>
              <a:rPr lang="it-IT" altLang="ja-JP" dirty="0">
                <a:latin typeface="Calibri" charset="0"/>
              </a:rPr>
              <a:t>dunque </a:t>
            </a:r>
            <a:r>
              <a:rPr lang="it-IT" altLang="ja-JP" dirty="0" smtClean="0">
                <a:latin typeface="Calibri" charset="0"/>
              </a:rPr>
              <a:t>essere oggetto solo di </a:t>
            </a:r>
            <a:r>
              <a:rPr lang="it-IT" altLang="ja-JP" dirty="0">
                <a:latin typeface="Calibri" charset="0"/>
              </a:rPr>
              <a:t>indagine </a:t>
            </a:r>
            <a:r>
              <a:rPr lang="it-IT" altLang="ja-JP" dirty="0" smtClean="0">
                <a:latin typeface="Calibri" charset="0"/>
              </a:rPr>
              <a:t>teologica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PH" dirty="0" smtClean="0">
                <a:solidFill>
                  <a:srgbClr val="404040"/>
                </a:solidFill>
              </a:rPr>
              <a:t>Premesse filosofiche post-rinascimentali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124200"/>
            <a:ext cx="7543800" cy="2971800"/>
          </a:xfrm>
        </p:spPr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Galileo: metodo scientifico</a:t>
            </a:r>
          </a:p>
          <a:p>
            <a:r>
              <a:rPr lang="en-PH" dirty="0" smtClean="0">
                <a:solidFill>
                  <a:srgbClr val="404040"/>
                </a:solidFill>
              </a:rPr>
              <a:t>Cartesio: prospettiva meccanicista</a:t>
            </a:r>
          </a:p>
          <a:p>
            <a:r>
              <a:rPr lang="en-PH" dirty="0" smtClean="0">
                <a:solidFill>
                  <a:srgbClr val="404040"/>
                </a:solidFill>
              </a:rPr>
              <a:t>Locke: prospettiva empirista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219200" y="1447800"/>
            <a:ext cx="693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404040"/>
                </a:solidFill>
              </a:rPr>
              <a:t>Con il pensiero rinascimentale vi è un riscoperto interesse per l’uomo in quanto tale e come membro della natura.</a:t>
            </a:r>
          </a:p>
        </p:txBody>
      </p:sp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Calendario 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305800" cy="4191000"/>
          </a:xfrm>
        </p:spPr>
        <p:txBody>
          <a:bodyPr>
            <a:normAutofit/>
          </a:bodyPr>
          <a:lstStyle/>
          <a:p>
            <a:r>
              <a:rPr lang="en-PH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Lez. 1: 26/01, h 14-19, aula E2 (Palazzina C)</a:t>
            </a:r>
          </a:p>
          <a:p>
            <a:r>
              <a:rPr lang="en-PH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Lez. 2: 27/01, h 8:30-13:30, aula D (Aulario, I piano)</a:t>
            </a:r>
          </a:p>
          <a:p>
            <a:r>
              <a:rPr lang="en-PH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Lez. 3: 10/02, h 14-19, aula magna (Aulario, piano terra)</a:t>
            </a:r>
          </a:p>
          <a:p>
            <a:r>
              <a:rPr lang="en-PH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Lez. 4: 24/02, h 14-19, aula E (Aulario, I piano) </a:t>
            </a:r>
          </a:p>
          <a:p>
            <a:r>
              <a:rPr lang="en-PH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Lez. 5: 2/03, h 14-19, </a:t>
            </a:r>
            <a:r>
              <a:rPr lang="en-PH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aula E2 (Palazzina C)</a:t>
            </a:r>
          </a:p>
          <a:p>
            <a:r>
              <a:rPr lang="en-PH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Lez. 6: 10/03</a:t>
            </a:r>
            <a:r>
              <a:rPr lang="en-PH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h 14-19, aula D</a:t>
            </a:r>
            <a:r>
              <a:rPr lang="en-PH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PH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(Aulario, </a:t>
            </a:r>
            <a:r>
              <a:rPr lang="en-PH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piano) </a:t>
            </a:r>
            <a:endParaRPr lang="en-PH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48102" y="4800600"/>
            <a:ext cx="4886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TUTTE in Via Vivaldi 41, Caserta</a:t>
            </a:r>
            <a:endParaRPr lang="it-IT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1001" y="54466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404040"/>
                </a:solidFill>
              </a:rPr>
              <a:t>N.B. Il calendario è valido per il Gruppo 3 (da</a:t>
            </a:r>
            <a:r>
              <a:rPr lang="en-PH" sz="2800" dirty="0">
                <a:solidFill>
                  <a:srgbClr val="404040"/>
                </a:solidFill>
              </a:rPr>
              <a:t>Cuorvo M. a Di Maria I</a:t>
            </a:r>
            <a:r>
              <a:rPr lang="en-PH" sz="2800" dirty="0" smtClean="0">
                <a:solidFill>
                  <a:srgbClr val="404040"/>
                </a:solidFill>
              </a:rPr>
              <a:t>.) </a:t>
            </a:r>
            <a:r>
              <a:rPr lang="en-PH" sz="2800" dirty="0">
                <a:solidFill>
                  <a:srgbClr val="404040"/>
                </a:solidFill>
              </a:rPr>
              <a:t>– non sono possibili trasferimenti di gruppo!</a:t>
            </a:r>
            <a:r>
              <a:rPr lang="it-IT" sz="2800" dirty="0" smtClean="0">
                <a:solidFill>
                  <a:srgbClr val="404040"/>
                </a:solidFill>
              </a:rPr>
              <a:t> </a:t>
            </a:r>
            <a:endParaRPr lang="it-IT" sz="2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Cartesio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5638800" cy="4876800"/>
          </a:xfrm>
        </p:spPr>
        <p:txBody>
          <a:bodyPr>
            <a:normAutofit fontScale="92500"/>
          </a:bodyPr>
          <a:lstStyle/>
          <a:p>
            <a:r>
              <a:rPr lang="en-PH" sz="2600" dirty="0" smtClean="0">
                <a:solidFill>
                  <a:srgbClr val="404040"/>
                </a:solidFill>
              </a:rPr>
              <a:t>Gran </a:t>
            </a:r>
            <a:r>
              <a:rPr lang="en-PH" sz="2600" dirty="0">
                <a:solidFill>
                  <a:srgbClr val="404040"/>
                </a:solidFill>
              </a:rPr>
              <a:t>parte dei comportamenti umani è spiegabile in termini </a:t>
            </a:r>
            <a:r>
              <a:rPr lang="en-PH" sz="2600" b="1" dirty="0">
                <a:solidFill>
                  <a:srgbClr val="404040"/>
                </a:solidFill>
              </a:rPr>
              <a:t>meccanicistici</a:t>
            </a:r>
            <a:r>
              <a:rPr lang="en-PH" sz="2600" dirty="0">
                <a:solidFill>
                  <a:srgbClr val="404040"/>
                </a:solidFill>
              </a:rPr>
              <a:t> (comportamenti riflessi) senza dover far ricorso all’intervento </a:t>
            </a:r>
            <a:r>
              <a:rPr lang="en-PH" sz="2600" dirty="0" smtClean="0">
                <a:solidFill>
                  <a:srgbClr val="404040"/>
                </a:solidFill>
              </a:rPr>
              <a:t>dell’anima; derivano dell’intervento dell’anima solo le condotte che ci distinguono dagli animali (pensiero)</a:t>
            </a:r>
          </a:p>
          <a:p>
            <a:r>
              <a:rPr lang="en-PH" sz="2600" b="1" dirty="0" smtClean="0">
                <a:solidFill>
                  <a:srgbClr val="404040"/>
                </a:solidFill>
              </a:rPr>
              <a:t>Dualismo</a:t>
            </a:r>
            <a:r>
              <a:rPr lang="en-PH" sz="2600" dirty="0" smtClean="0">
                <a:solidFill>
                  <a:srgbClr val="404040"/>
                </a:solidFill>
              </a:rPr>
              <a:t> tra res cogitans e res extensa (indagabile dalla scienza empirica)</a:t>
            </a:r>
          </a:p>
          <a:p>
            <a:r>
              <a:rPr lang="it-IT" sz="2600" dirty="0" smtClean="0">
                <a:solidFill>
                  <a:srgbClr val="404040"/>
                </a:solidFill>
              </a:rPr>
              <a:t>“</a:t>
            </a:r>
            <a:r>
              <a:rPr lang="it-IT" sz="2600" b="1" dirty="0" smtClean="0">
                <a:solidFill>
                  <a:srgbClr val="404040"/>
                </a:solidFill>
              </a:rPr>
              <a:t>Idee innate</a:t>
            </a:r>
            <a:r>
              <a:rPr lang="it-IT" sz="2600" dirty="0" smtClean="0">
                <a:solidFill>
                  <a:srgbClr val="404040"/>
                </a:solidFill>
              </a:rPr>
              <a:t>”: sorgono </a:t>
            </a:r>
            <a:r>
              <a:rPr lang="it-IT" sz="2600" dirty="0">
                <a:solidFill>
                  <a:srgbClr val="404040"/>
                </a:solidFill>
              </a:rPr>
              <a:t>direttamente dalla </a:t>
            </a:r>
            <a:r>
              <a:rPr lang="it-IT" sz="2600" dirty="0" smtClean="0">
                <a:solidFill>
                  <a:srgbClr val="404040"/>
                </a:solidFill>
              </a:rPr>
              <a:t>mente </a:t>
            </a:r>
            <a:r>
              <a:rPr lang="it-IT" sz="2600" dirty="0">
                <a:solidFill>
                  <a:srgbClr val="404040"/>
                </a:solidFill>
              </a:rPr>
              <a:t>come principi </a:t>
            </a:r>
            <a:r>
              <a:rPr lang="it-IT" sz="2600" dirty="0" smtClean="0">
                <a:solidFill>
                  <a:srgbClr val="404040"/>
                </a:solidFill>
              </a:rPr>
              <a:t>basilari (l’idea </a:t>
            </a:r>
            <a:r>
              <a:rPr lang="it-IT" sz="2600" dirty="0">
                <a:solidFill>
                  <a:srgbClr val="404040"/>
                </a:solidFill>
              </a:rPr>
              <a:t>di Dio, di sé, gli assiomi </a:t>
            </a:r>
            <a:r>
              <a:rPr lang="it-IT" sz="2600" dirty="0" smtClean="0">
                <a:solidFill>
                  <a:srgbClr val="404040"/>
                </a:solidFill>
              </a:rPr>
              <a:t>matematici, ecc.)</a:t>
            </a:r>
            <a:endParaRPr lang="it-IT" sz="2600" dirty="0">
              <a:solidFill>
                <a:srgbClr val="404040"/>
              </a:solidFill>
            </a:endParaRPr>
          </a:p>
          <a:p>
            <a:endParaRPr lang="en-PH" dirty="0">
              <a:solidFill>
                <a:srgbClr val="404040"/>
              </a:solidFill>
            </a:endParaRPr>
          </a:p>
        </p:txBody>
      </p:sp>
      <p:pic>
        <p:nvPicPr>
          <p:cNvPr id="4" name="Immagin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28800"/>
            <a:ext cx="22733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Empirismo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124200"/>
            <a:ext cx="7620000" cy="327660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rgbClr val="404040"/>
                </a:solidFill>
              </a:rPr>
              <a:t>Le </a:t>
            </a:r>
            <a:r>
              <a:rPr lang="it-IT" dirty="0">
                <a:solidFill>
                  <a:srgbClr val="404040"/>
                </a:solidFill>
              </a:rPr>
              <a:t>idee innate non </a:t>
            </a:r>
            <a:r>
              <a:rPr lang="it-IT" dirty="0" smtClean="0">
                <a:solidFill>
                  <a:srgbClr val="404040"/>
                </a:solidFill>
              </a:rPr>
              <a:t>esistono: non </a:t>
            </a:r>
            <a:r>
              <a:rPr lang="it-IT" dirty="0">
                <a:solidFill>
                  <a:srgbClr val="404040"/>
                </a:solidFill>
              </a:rPr>
              <a:t>esiste </a:t>
            </a:r>
            <a:r>
              <a:rPr lang="it-IT" dirty="0" smtClean="0">
                <a:solidFill>
                  <a:srgbClr val="404040"/>
                </a:solidFill>
              </a:rPr>
              <a:t>alcun pensiero </a:t>
            </a:r>
            <a:r>
              <a:rPr lang="it-IT" dirty="0">
                <a:solidFill>
                  <a:srgbClr val="404040"/>
                </a:solidFill>
              </a:rPr>
              <a:t>che non possa essere fatto risalire </a:t>
            </a:r>
            <a:r>
              <a:rPr lang="it-IT" dirty="0" smtClean="0">
                <a:solidFill>
                  <a:srgbClr val="404040"/>
                </a:solidFill>
              </a:rPr>
              <a:t>a </a:t>
            </a:r>
            <a:r>
              <a:rPr lang="it-IT" dirty="0">
                <a:solidFill>
                  <a:srgbClr val="404040"/>
                </a:solidFill>
              </a:rPr>
              <a:t>qualcosa di precedentemente </a:t>
            </a:r>
            <a:r>
              <a:rPr lang="it-IT" dirty="0" smtClean="0">
                <a:solidFill>
                  <a:srgbClr val="404040"/>
                </a:solidFill>
              </a:rPr>
              <a:t>sentito. </a:t>
            </a:r>
            <a:r>
              <a:rPr lang="it-IT" dirty="0">
                <a:solidFill>
                  <a:srgbClr val="404040"/>
                </a:solidFill>
              </a:rPr>
              <a:t>L’intelletto umano è </a:t>
            </a:r>
            <a:r>
              <a:rPr lang="it-IT" dirty="0" smtClean="0">
                <a:solidFill>
                  <a:srgbClr val="404040"/>
                </a:solidFill>
              </a:rPr>
              <a:t>determinato </a:t>
            </a:r>
            <a:r>
              <a:rPr lang="it-IT" dirty="0">
                <a:solidFill>
                  <a:srgbClr val="404040"/>
                </a:solidFill>
              </a:rPr>
              <a:t>unicamente da fattori </a:t>
            </a:r>
            <a:r>
              <a:rPr lang="it-IT" dirty="0" smtClean="0">
                <a:solidFill>
                  <a:srgbClr val="404040"/>
                </a:solidFill>
              </a:rPr>
              <a:t>ambientali: </a:t>
            </a:r>
            <a:r>
              <a:rPr lang="it-IT" dirty="0">
                <a:solidFill>
                  <a:srgbClr val="404040"/>
                </a:solidFill>
              </a:rPr>
              <a:t>ciò che l’uomo può conoscere del mondo deriva unicamente da ciò che l’ambiente scriverà nella sua </a:t>
            </a:r>
            <a:r>
              <a:rPr lang="it-IT" dirty="0" smtClean="0">
                <a:solidFill>
                  <a:srgbClr val="404040"/>
                </a:solidFill>
              </a:rPr>
              <a:t>mente, in </a:t>
            </a:r>
            <a:r>
              <a:rPr lang="it-IT" dirty="0">
                <a:solidFill>
                  <a:srgbClr val="404040"/>
                </a:solidFill>
              </a:rPr>
              <a:t>origine una tabula </a:t>
            </a:r>
            <a:r>
              <a:rPr lang="it-IT" dirty="0" smtClean="0">
                <a:solidFill>
                  <a:srgbClr val="404040"/>
                </a:solidFill>
              </a:rPr>
              <a:t>rasa.</a:t>
            </a:r>
            <a:endParaRPr lang="it-IT" dirty="0">
              <a:solidFill>
                <a:srgbClr val="404040"/>
              </a:solidFill>
            </a:endParaRPr>
          </a:p>
          <a:p>
            <a:endParaRPr lang="en-PH" dirty="0"/>
          </a:p>
        </p:txBody>
      </p:sp>
      <p:sp>
        <p:nvSpPr>
          <p:cNvPr id="4" name="Rettangolo 3"/>
          <p:cNvSpPr/>
          <p:nvPr/>
        </p:nvSpPr>
        <p:spPr>
          <a:xfrm>
            <a:off x="1219200" y="1205805"/>
            <a:ext cx="6934200" cy="1384995"/>
          </a:xfrm>
          <a:prstGeom prst="rect">
            <a:avLst/>
          </a:prstGeom>
          <a:ln w="38100" cmpd="sng"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404040"/>
                </a:solidFill>
              </a:rPr>
              <a:t>Al Razionalismo di Cartesio (I metà del 600) si contrappone il movimento Empirista (II metà del 600).</a:t>
            </a:r>
          </a:p>
        </p:txBody>
      </p:sp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Empirismo</a:t>
            </a:r>
            <a:r>
              <a:rPr lang="en-PH" dirty="0">
                <a:solidFill>
                  <a:srgbClr val="404040"/>
                </a:solidFill>
              </a:rPr>
              <a:t> </a:t>
            </a:r>
            <a:r>
              <a:rPr lang="en-PH" dirty="0" smtClean="0">
                <a:solidFill>
                  <a:srgbClr val="404040"/>
                </a:solidFill>
              </a:rPr>
              <a:t>2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581400"/>
            <a:ext cx="73914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apre la strada allo studio dei processi dell’anima indipendentemente da quale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sia l’essenza, la natura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dell’anima stessa. 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processi possono essere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studiati 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scientificamente,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l’essenza attraverso la metafisica.</a:t>
            </a:r>
          </a:p>
          <a:p>
            <a:endParaRPr lang="en-PH" dirty="0"/>
          </a:p>
        </p:txBody>
      </p:sp>
      <p:sp>
        <p:nvSpPr>
          <p:cNvPr id="4" name="Rettangolo 3"/>
          <p:cNvSpPr/>
          <p:nvPr/>
        </p:nvSpPr>
        <p:spPr>
          <a:xfrm>
            <a:off x="990600" y="12954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404040"/>
                </a:solidFill>
              </a:rPr>
              <a:t>Locke è il primo ad usare la parola </a:t>
            </a:r>
            <a:r>
              <a:rPr lang="it-IT" sz="2800" b="1" dirty="0">
                <a:solidFill>
                  <a:srgbClr val="404040"/>
                </a:solidFill>
              </a:rPr>
              <a:t>INTELLETTO</a:t>
            </a:r>
            <a:r>
              <a:rPr lang="it-IT" sz="2800" dirty="0">
                <a:solidFill>
                  <a:srgbClr val="404040"/>
                </a:solidFill>
              </a:rPr>
              <a:t> riferendosi ad una </a:t>
            </a:r>
            <a:r>
              <a:rPr lang="it-IT" sz="2800" i="1" dirty="0">
                <a:solidFill>
                  <a:srgbClr val="FF6600"/>
                </a:solidFill>
              </a:rPr>
              <a:t>facoltà</a:t>
            </a:r>
            <a:r>
              <a:rPr lang="it-IT" sz="2800" dirty="0">
                <a:solidFill>
                  <a:srgbClr val="FF6600"/>
                </a:solidFill>
              </a:rPr>
              <a:t> </a:t>
            </a:r>
            <a:r>
              <a:rPr lang="it-IT" sz="2800" dirty="0">
                <a:solidFill>
                  <a:srgbClr val="404040"/>
                </a:solidFill>
              </a:rPr>
              <a:t>e non più ad una </a:t>
            </a:r>
            <a:r>
              <a:rPr lang="it-IT" sz="2800" i="1" dirty="0">
                <a:solidFill>
                  <a:srgbClr val="404040"/>
                </a:solidFill>
              </a:rPr>
              <a:t>sostanza </a:t>
            </a:r>
          </a:p>
        </p:txBody>
      </p:sp>
      <p:sp>
        <p:nvSpPr>
          <p:cNvPr id="5" name="Freccia giù 4"/>
          <p:cNvSpPr/>
          <p:nvPr/>
        </p:nvSpPr>
        <p:spPr>
          <a:xfrm>
            <a:off x="4267200" y="2450592"/>
            <a:ext cx="484632" cy="978408"/>
          </a:xfrm>
          <a:prstGeom prst="down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>
            <a:noAutofit/>
          </a:bodyPr>
          <a:lstStyle/>
          <a:p>
            <a:r>
              <a:rPr lang="en-PH" sz="3600" dirty="0" smtClean="0">
                <a:solidFill>
                  <a:srgbClr val="404040"/>
                </a:solidFill>
              </a:rPr>
              <a:t>Premesse scientifiche: la fisiologia dell’800</a:t>
            </a:r>
            <a:endParaRPr lang="en-PH" sz="3600" dirty="0">
              <a:solidFill>
                <a:srgbClr val="40404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66799" y="990600"/>
            <a:ext cx="7848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rgbClr val="404040"/>
                </a:solidFill>
              </a:rPr>
              <a:t>L</a:t>
            </a:r>
            <a:r>
              <a:rPr lang="it-IT" sz="2800" i="1" u="sng" dirty="0" smtClean="0">
                <a:solidFill>
                  <a:srgbClr val="404040"/>
                </a:solidFill>
              </a:rPr>
              <a:t>egge di Bell-</a:t>
            </a:r>
            <a:r>
              <a:rPr lang="it-IT" sz="2800" i="1" u="sng" dirty="0" err="1" smtClean="0">
                <a:solidFill>
                  <a:srgbClr val="404040"/>
                </a:solidFill>
              </a:rPr>
              <a:t>Magendie</a:t>
            </a:r>
            <a:r>
              <a:rPr lang="it-IT" sz="2800" i="1" dirty="0" smtClean="0">
                <a:solidFill>
                  <a:srgbClr val="404040"/>
                </a:solidFill>
              </a:rPr>
              <a:t>: specificità nervosa del sistema spinale</a:t>
            </a:r>
            <a:endParaRPr lang="it-IT" sz="2800" i="1" dirty="0">
              <a:solidFill>
                <a:srgbClr val="404040"/>
              </a:solidFill>
            </a:endParaRPr>
          </a:p>
        </p:txBody>
      </p:sp>
      <p:pic>
        <p:nvPicPr>
          <p:cNvPr id="5" name="Immagine 4" descr="riflessi_nervosi_spina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83186"/>
            <a:ext cx="9144001" cy="477481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05000" y="55626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404040"/>
                </a:solidFill>
              </a:rPr>
              <a:t>I nervi dorsali sono </a:t>
            </a:r>
            <a:r>
              <a:rPr lang="it-IT" sz="2000" i="1" dirty="0" smtClean="0">
                <a:solidFill>
                  <a:srgbClr val="404040"/>
                </a:solidFill>
              </a:rPr>
              <a:t>afferenti</a:t>
            </a:r>
            <a:r>
              <a:rPr lang="it-IT" sz="2000" dirty="0" smtClean="0">
                <a:solidFill>
                  <a:srgbClr val="404040"/>
                </a:solidFill>
              </a:rPr>
              <a:t> (dagli organi di senso al cervello); quelli ventrali </a:t>
            </a:r>
            <a:r>
              <a:rPr lang="it-IT" sz="2000" i="1" dirty="0" smtClean="0">
                <a:solidFill>
                  <a:srgbClr val="404040"/>
                </a:solidFill>
              </a:rPr>
              <a:t>efferenti</a:t>
            </a:r>
            <a:r>
              <a:rPr lang="it-IT" sz="2000" dirty="0" smtClean="0">
                <a:solidFill>
                  <a:srgbClr val="404040"/>
                </a:solidFill>
              </a:rPr>
              <a:t> (dal cervello ai neuroni motori)</a:t>
            </a:r>
            <a:endParaRPr lang="it-IT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66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>
            <a:noAutofit/>
          </a:bodyPr>
          <a:lstStyle/>
          <a:p>
            <a:r>
              <a:rPr lang="en-PH" sz="3600" dirty="0" smtClean="0">
                <a:solidFill>
                  <a:srgbClr val="404040"/>
                </a:solidFill>
              </a:rPr>
              <a:t>Premesse scientifiche: la fisiologia dell’800</a:t>
            </a:r>
            <a:endParaRPr lang="en-PH" sz="3600" dirty="0">
              <a:solidFill>
                <a:srgbClr val="40404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66799" y="990600"/>
            <a:ext cx="784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rgbClr val="404040"/>
                </a:solidFill>
              </a:rPr>
              <a:t>Muller: principio dell’energia nervosa specifica</a:t>
            </a:r>
            <a:endParaRPr lang="it-IT" sz="2800" i="1" dirty="0">
              <a:solidFill>
                <a:srgbClr val="40404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47800" y="1676400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404040"/>
                </a:solidFill>
              </a:rPr>
              <a:t>I nervi dei 5 sistemi sensoriali trasmettono solo le informazioni relative al sistema sensoriale cui sono associati, </a:t>
            </a:r>
            <a:r>
              <a:rPr lang="it-IT" sz="2800" b="1" dirty="0" smtClean="0">
                <a:solidFill>
                  <a:srgbClr val="404040"/>
                </a:solidFill>
              </a:rPr>
              <a:t>indipendentemente dalla natura della stimolazione </a:t>
            </a:r>
            <a:r>
              <a:rPr lang="it-IT" sz="2800" dirty="0" smtClean="0">
                <a:solidFill>
                  <a:srgbClr val="404040"/>
                </a:solidFill>
              </a:rPr>
              <a:t>del nervo sensoriale</a:t>
            </a:r>
            <a:endParaRPr lang="it-IT" sz="2800" dirty="0">
              <a:solidFill>
                <a:srgbClr val="404040"/>
              </a:solidFill>
            </a:endParaRPr>
          </a:p>
        </p:txBody>
      </p:sp>
      <p:pic>
        <p:nvPicPr>
          <p:cNvPr id="10" name="Immagine 9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73" y="3745259"/>
            <a:ext cx="3512527" cy="310101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295400" y="3657600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Ad es. i nervi ottici trasmettono solo informazioni visive in presenza sia di una stimolazione luminosa che di una pressione fisica esercitata sul bulbo oculare: </a:t>
            </a:r>
            <a:r>
              <a:rPr lang="it-IT" sz="2400" b="1" dirty="0" smtClean="0">
                <a:solidFill>
                  <a:srgbClr val="404040"/>
                </a:solidFill>
              </a:rPr>
              <a:t>in entrambi casi il soggetto riferisce di aver visto qualcosa</a:t>
            </a:r>
            <a:endParaRPr lang="it-IT" sz="24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66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>
            <a:noAutofit/>
          </a:bodyPr>
          <a:lstStyle/>
          <a:p>
            <a:r>
              <a:rPr lang="en-PH" sz="3600" dirty="0" smtClean="0">
                <a:solidFill>
                  <a:srgbClr val="404040"/>
                </a:solidFill>
              </a:rPr>
              <a:t>Premesse scientifiche: la fisiologia dell’800</a:t>
            </a:r>
            <a:endParaRPr lang="en-PH" sz="3600" dirty="0">
              <a:solidFill>
                <a:srgbClr val="40404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66799" y="990600"/>
            <a:ext cx="784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err="1" smtClean="0">
                <a:solidFill>
                  <a:srgbClr val="404040"/>
                </a:solidFill>
              </a:rPr>
              <a:t>Helmholtz</a:t>
            </a:r>
            <a:r>
              <a:rPr lang="it-IT" sz="2800" i="1" dirty="0" smtClean="0">
                <a:solidFill>
                  <a:srgbClr val="404040"/>
                </a:solidFill>
              </a:rPr>
              <a:t>: scopre l’arco riflesso</a:t>
            </a:r>
            <a:endParaRPr lang="it-IT" sz="2800" i="1" dirty="0">
              <a:solidFill>
                <a:srgbClr val="404040"/>
              </a:solidFill>
            </a:endParaRPr>
          </a:p>
        </p:txBody>
      </p:sp>
      <p:pic>
        <p:nvPicPr>
          <p:cNvPr id="11" name="Immagine 10" descr="riflessi_nervosi_spina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83186"/>
            <a:ext cx="9144001" cy="47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66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>
            <a:noAutofit/>
          </a:bodyPr>
          <a:lstStyle/>
          <a:p>
            <a:r>
              <a:rPr lang="en-PH" sz="3600" dirty="0" smtClean="0">
                <a:solidFill>
                  <a:srgbClr val="404040"/>
                </a:solidFill>
              </a:rPr>
              <a:t>Premesse scientifiche: la fisiologia dell’800</a:t>
            </a:r>
            <a:endParaRPr lang="en-PH" sz="3600" dirty="0">
              <a:solidFill>
                <a:srgbClr val="40404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66799" y="990600"/>
            <a:ext cx="7848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err="1" smtClean="0">
                <a:solidFill>
                  <a:srgbClr val="404040"/>
                </a:solidFill>
              </a:rPr>
              <a:t>Helmholtz</a:t>
            </a:r>
            <a:r>
              <a:rPr lang="it-IT" sz="2800" i="1" dirty="0" smtClean="0">
                <a:solidFill>
                  <a:srgbClr val="404040"/>
                </a:solidFill>
              </a:rPr>
              <a:t>: studia la velocità di conduzione delle fibre nervose attraverso i tempi di reazione</a:t>
            </a:r>
            <a:endParaRPr lang="it-IT" sz="2800" i="1" dirty="0">
              <a:solidFill>
                <a:srgbClr val="40404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2540000" cy="4419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819400" y="20574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Somministrava uno stimolo</a:t>
            </a:r>
            <a:r>
              <a:rPr lang="it-IT" sz="2400" dirty="0"/>
              <a:t> </a:t>
            </a:r>
            <a:r>
              <a:rPr lang="it-IT" sz="2400" dirty="0" smtClean="0"/>
              <a:t>(es. </a:t>
            </a:r>
            <a:r>
              <a:rPr lang="it-IT" sz="2400" dirty="0"/>
              <a:t>lieve shock </a:t>
            </a:r>
            <a:r>
              <a:rPr lang="it-IT" sz="2400" dirty="0" smtClean="0"/>
              <a:t>elettrico) </a:t>
            </a:r>
            <a:r>
              <a:rPr lang="it-IT" sz="2400" dirty="0"/>
              <a:t>alla </a:t>
            </a:r>
            <a:r>
              <a:rPr lang="it-IT" sz="2400" dirty="0">
                <a:solidFill>
                  <a:srgbClr val="FF0000"/>
                </a:solidFill>
              </a:rPr>
              <a:t>radice </a:t>
            </a:r>
            <a:r>
              <a:rPr lang="it-IT" sz="2400" dirty="0" smtClean="0">
                <a:solidFill>
                  <a:srgbClr val="FF0000"/>
                </a:solidFill>
              </a:rPr>
              <a:t>dell’arto</a:t>
            </a:r>
            <a:r>
              <a:rPr lang="it-IT" sz="2400" dirty="0" smtClean="0"/>
              <a:t>; il </a:t>
            </a:r>
            <a:r>
              <a:rPr lang="it-IT" sz="2400" dirty="0"/>
              <a:t>soggetto doveva premere un pulsante non appena riceveva tale stimolo. Si misurava quindi questo primo tempo di reazione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2819400" y="4648200"/>
            <a:ext cx="5867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Quindi </a:t>
            </a:r>
            <a:r>
              <a:rPr lang="it-IT" sz="2400" dirty="0"/>
              <a:t>somministrava un altro stimolo all’</a:t>
            </a:r>
            <a:r>
              <a:rPr lang="it-IT" sz="2400" dirty="0">
                <a:solidFill>
                  <a:srgbClr val="FF0000"/>
                </a:solidFill>
              </a:rPr>
              <a:t>estremità dello stesso arto</a:t>
            </a:r>
            <a:r>
              <a:rPr lang="it-IT" sz="2400" dirty="0"/>
              <a:t>, e registrava un secondo tempo di </a:t>
            </a:r>
            <a:r>
              <a:rPr lang="it-IT" sz="2400" dirty="0" smtClean="0"/>
              <a:t>reazione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743200" y="6017478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Il secondo tempo di reazione risultava più lungo del primo! 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>
            <a:noAutofit/>
          </a:bodyPr>
          <a:lstStyle/>
          <a:p>
            <a:r>
              <a:rPr lang="en-PH" sz="3600" dirty="0" smtClean="0">
                <a:solidFill>
                  <a:srgbClr val="404040"/>
                </a:solidFill>
              </a:rPr>
              <a:t>Premesse scientifiche: la fisiologia dell’800</a:t>
            </a:r>
            <a:endParaRPr lang="en-PH" sz="3600" dirty="0">
              <a:solidFill>
                <a:srgbClr val="40404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66799" y="990600"/>
            <a:ext cx="784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err="1" smtClean="0">
                <a:solidFill>
                  <a:srgbClr val="404040"/>
                </a:solidFill>
              </a:rPr>
              <a:t>Helmholtz</a:t>
            </a:r>
            <a:r>
              <a:rPr lang="it-IT" sz="2800" i="1" dirty="0" smtClean="0">
                <a:solidFill>
                  <a:srgbClr val="404040"/>
                </a:solidFill>
              </a:rPr>
              <a:t>: metodo sottrattivo</a:t>
            </a:r>
            <a:endParaRPr lang="it-IT" sz="2800" i="1" dirty="0">
              <a:solidFill>
                <a:srgbClr val="40404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95400" y="2057400"/>
            <a:ext cx="762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differenza tra i due tempi di reazione (METODO SOTTRATTIVO) era </a:t>
            </a:r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 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 del tempo occorrente allo stimolo per giungere dall’estremità dell’arto alla sua radice.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24000" y="3581400"/>
            <a:ext cx="6629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Un risultato sorprendente per i fisiologi dell’epoca che sostenevano che la velocità di conduzione nervosa fosse istantanea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2" name="Freccia giù 1"/>
          <p:cNvSpPr/>
          <p:nvPr/>
        </p:nvSpPr>
        <p:spPr>
          <a:xfrm>
            <a:off x="4267200" y="4953000"/>
            <a:ext cx="484632" cy="609600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14400" y="5791200"/>
            <a:ext cx="79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 PROCESSI MENTALI NON AVVENGONO ISTANTANEAMENTE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935615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667"/>
            <a:ext cx="9144000" cy="524933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>
            <a:noAutofit/>
          </a:bodyPr>
          <a:lstStyle/>
          <a:p>
            <a:r>
              <a:rPr lang="en-PH" sz="3600" dirty="0" smtClean="0">
                <a:solidFill>
                  <a:srgbClr val="404040"/>
                </a:solidFill>
              </a:rPr>
              <a:t>Premesse scientifiche: la fisiologia dell’800</a:t>
            </a:r>
            <a:endParaRPr lang="en-PH" sz="3600" dirty="0">
              <a:solidFill>
                <a:srgbClr val="40404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66799" y="990600"/>
            <a:ext cx="784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 smtClean="0">
                <a:solidFill>
                  <a:srgbClr val="404040"/>
                </a:solidFill>
              </a:rPr>
              <a:t>Donders</a:t>
            </a:r>
            <a:r>
              <a:rPr lang="it-IT" sz="2400" i="1" dirty="0" smtClean="0">
                <a:solidFill>
                  <a:srgbClr val="404040"/>
                </a:solidFill>
              </a:rPr>
              <a:t>: primo corrispettivo fisico di un processo mentale</a:t>
            </a:r>
            <a:endParaRPr lang="it-IT" sz="2400" i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66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>
            <a:noAutofit/>
          </a:bodyPr>
          <a:lstStyle/>
          <a:p>
            <a:r>
              <a:rPr lang="en-PH" sz="3600" dirty="0" smtClean="0">
                <a:solidFill>
                  <a:srgbClr val="404040"/>
                </a:solidFill>
              </a:rPr>
              <a:t>Premesse scientifiche: l’anatomia dell’800</a:t>
            </a:r>
            <a:endParaRPr lang="en-PH" sz="3600" dirty="0">
              <a:solidFill>
                <a:srgbClr val="40404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66799" y="990600"/>
            <a:ext cx="7848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err="1" smtClean="0">
                <a:solidFill>
                  <a:srgbClr val="404040"/>
                </a:solidFill>
              </a:rPr>
              <a:t>Broca</a:t>
            </a:r>
            <a:r>
              <a:rPr lang="it-IT" sz="2800" i="1" dirty="0" smtClean="0">
                <a:solidFill>
                  <a:srgbClr val="404040"/>
                </a:solidFill>
              </a:rPr>
              <a:t>: localizzazione delle funzioni encefaliche</a:t>
            </a:r>
            <a:endParaRPr lang="it-IT" sz="2800" i="1" dirty="0">
              <a:solidFill>
                <a:srgbClr val="40404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24000" y="1676400"/>
            <a:ext cx="6553200" cy="1200328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era dimostrato che i nervi avessero specificità funzionale, era ipotizzabile un’organizzazione funzionale anche del cervello</a:t>
            </a: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29200" y="3200400"/>
            <a:ext cx="396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>
                <a:solidFill>
                  <a:srgbClr val="404040"/>
                </a:solidFill>
              </a:rPr>
              <a:t>Broca</a:t>
            </a:r>
            <a:r>
              <a:rPr lang="it-IT" sz="2200" dirty="0" smtClean="0">
                <a:solidFill>
                  <a:srgbClr val="404040"/>
                </a:solidFill>
              </a:rPr>
              <a:t> effettuò un’autopsia sul cervello di un uomo che aveva perso l’abilità di parlare (afasia espressiva), sebbene comprendesse il linguaggio altrui. Riscontrando post </a:t>
            </a:r>
            <a:r>
              <a:rPr lang="it-IT" sz="2200" dirty="0" err="1" smtClean="0">
                <a:solidFill>
                  <a:srgbClr val="404040"/>
                </a:solidFill>
              </a:rPr>
              <a:t>mortem</a:t>
            </a:r>
            <a:r>
              <a:rPr lang="it-IT" sz="2200" dirty="0" smtClean="0">
                <a:solidFill>
                  <a:srgbClr val="404040"/>
                </a:solidFill>
              </a:rPr>
              <a:t> una vasta lesione del lobo frontale sin., intuì che tale area fosse la sede della produzione del linguaggio.  </a:t>
            </a:r>
            <a:endParaRPr lang="it-IT" sz="2200" dirty="0">
              <a:solidFill>
                <a:srgbClr val="404040"/>
              </a:solidFill>
            </a:endParaRPr>
          </a:p>
        </p:txBody>
      </p:sp>
      <p:pic>
        <p:nvPicPr>
          <p:cNvPr id="9" name="Immagine 8" descr="download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501396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6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Modalità d’esame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3733800"/>
          </a:xfrm>
        </p:spPr>
        <p:txBody>
          <a:bodyPr>
            <a:normAutofit fontScale="92500"/>
          </a:bodyPr>
          <a:lstStyle/>
          <a:p>
            <a:r>
              <a:rPr lang="it-IT" b="1" dirty="0" smtClean="0">
                <a:solidFill>
                  <a:srgbClr val="404040"/>
                </a:solidFill>
              </a:rPr>
              <a:t>6 CFU</a:t>
            </a:r>
            <a:r>
              <a:rPr lang="it-IT" dirty="0" smtClean="0">
                <a:solidFill>
                  <a:srgbClr val="404040"/>
                </a:solidFill>
              </a:rPr>
              <a:t>: </a:t>
            </a:r>
            <a:r>
              <a:rPr lang="it-IT" dirty="0">
                <a:solidFill>
                  <a:srgbClr val="404040"/>
                </a:solidFill>
              </a:rPr>
              <a:t>15 domande a scelta multipla </a:t>
            </a:r>
            <a:r>
              <a:rPr lang="it-IT" dirty="0" smtClean="0">
                <a:solidFill>
                  <a:srgbClr val="404040"/>
                </a:solidFill>
              </a:rPr>
              <a:t>(3 </a:t>
            </a:r>
            <a:r>
              <a:rPr lang="it-IT" dirty="0">
                <a:solidFill>
                  <a:srgbClr val="404040"/>
                </a:solidFill>
              </a:rPr>
              <a:t>opzioni), 2 </a:t>
            </a:r>
            <a:r>
              <a:rPr lang="it-IT" dirty="0" err="1">
                <a:solidFill>
                  <a:srgbClr val="404040"/>
                </a:solidFill>
              </a:rPr>
              <a:t>pt</a:t>
            </a:r>
            <a:r>
              <a:rPr lang="it-IT" dirty="0">
                <a:solidFill>
                  <a:srgbClr val="404040"/>
                </a:solidFill>
              </a:rPr>
              <a:t>/domanda; </a:t>
            </a:r>
            <a:r>
              <a:rPr lang="it-IT" dirty="0" smtClean="0">
                <a:solidFill>
                  <a:srgbClr val="404040"/>
                </a:solidFill>
              </a:rPr>
              <a:t>sufficienza = minimo </a:t>
            </a:r>
            <a:r>
              <a:rPr lang="it-IT" dirty="0">
                <a:solidFill>
                  <a:srgbClr val="404040"/>
                </a:solidFill>
              </a:rPr>
              <a:t>9;</a:t>
            </a:r>
          </a:p>
          <a:p>
            <a:r>
              <a:rPr lang="it-IT" b="1" dirty="0" smtClean="0">
                <a:solidFill>
                  <a:srgbClr val="404040"/>
                </a:solidFill>
              </a:rPr>
              <a:t>4 CFU</a:t>
            </a:r>
            <a:r>
              <a:rPr lang="it-IT" dirty="0" smtClean="0">
                <a:solidFill>
                  <a:srgbClr val="404040"/>
                </a:solidFill>
              </a:rPr>
              <a:t>: </a:t>
            </a:r>
            <a:r>
              <a:rPr lang="it-IT" dirty="0">
                <a:solidFill>
                  <a:srgbClr val="404040"/>
                </a:solidFill>
              </a:rPr>
              <a:t>10 domande a scelta multipla </a:t>
            </a:r>
            <a:r>
              <a:rPr lang="it-IT" dirty="0" smtClean="0">
                <a:solidFill>
                  <a:srgbClr val="404040"/>
                </a:solidFill>
              </a:rPr>
              <a:t>(3 </a:t>
            </a:r>
            <a:r>
              <a:rPr lang="it-IT" dirty="0">
                <a:solidFill>
                  <a:srgbClr val="404040"/>
                </a:solidFill>
              </a:rPr>
              <a:t>opzioni), 3 </a:t>
            </a:r>
            <a:r>
              <a:rPr lang="it-IT" dirty="0" err="1">
                <a:solidFill>
                  <a:srgbClr val="404040"/>
                </a:solidFill>
              </a:rPr>
              <a:t>pt</a:t>
            </a:r>
            <a:r>
              <a:rPr lang="it-IT" dirty="0">
                <a:solidFill>
                  <a:srgbClr val="404040"/>
                </a:solidFill>
              </a:rPr>
              <a:t>/domanda; sufficienza = minimo </a:t>
            </a:r>
            <a:r>
              <a:rPr lang="it-IT" dirty="0" smtClean="0">
                <a:solidFill>
                  <a:srgbClr val="404040"/>
                </a:solidFill>
              </a:rPr>
              <a:t>6</a:t>
            </a:r>
            <a:r>
              <a:rPr lang="it-IT" dirty="0">
                <a:solidFill>
                  <a:srgbClr val="404040"/>
                </a:solidFill>
              </a:rPr>
              <a:t>;</a:t>
            </a:r>
          </a:p>
          <a:p>
            <a:r>
              <a:rPr lang="it-IT" b="1" dirty="0" smtClean="0">
                <a:solidFill>
                  <a:srgbClr val="404040"/>
                </a:solidFill>
              </a:rPr>
              <a:t>2 CFU</a:t>
            </a:r>
            <a:r>
              <a:rPr lang="it-IT" dirty="0" smtClean="0">
                <a:solidFill>
                  <a:srgbClr val="404040"/>
                </a:solidFill>
              </a:rPr>
              <a:t>: </a:t>
            </a:r>
            <a:r>
              <a:rPr lang="it-IT" dirty="0">
                <a:solidFill>
                  <a:srgbClr val="404040"/>
                </a:solidFill>
              </a:rPr>
              <a:t>5 domande a scelta multipla </a:t>
            </a:r>
            <a:r>
              <a:rPr lang="it-IT" dirty="0" smtClean="0">
                <a:solidFill>
                  <a:srgbClr val="404040"/>
                </a:solidFill>
              </a:rPr>
              <a:t>(3 </a:t>
            </a:r>
            <a:r>
              <a:rPr lang="it-IT" dirty="0">
                <a:solidFill>
                  <a:srgbClr val="404040"/>
                </a:solidFill>
              </a:rPr>
              <a:t>opzioni), </a:t>
            </a:r>
            <a:r>
              <a:rPr lang="it-IT" dirty="0" smtClean="0">
                <a:solidFill>
                  <a:srgbClr val="404040"/>
                </a:solidFill>
              </a:rPr>
              <a:t>6 </a:t>
            </a:r>
            <a:r>
              <a:rPr lang="it-IT" dirty="0" err="1">
                <a:solidFill>
                  <a:srgbClr val="404040"/>
                </a:solidFill>
              </a:rPr>
              <a:t>pt</a:t>
            </a:r>
            <a:r>
              <a:rPr lang="it-IT" dirty="0">
                <a:solidFill>
                  <a:srgbClr val="404040"/>
                </a:solidFill>
              </a:rPr>
              <a:t>/domanda; sufficienza = minimo </a:t>
            </a:r>
            <a:r>
              <a:rPr lang="it-IT" dirty="0" smtClean="0">
                <a:solidFill>
                  <a:srgbClr val="404040"/>
                </a:solidFill>
              </a:rPr>
              <a:t>3</a:t>
            </a:r>
            <a:endParaRPr lang="en-PH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66799" y="990600"/>
            <a:ext cx="7848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rgbClr val="404040"/>
                </a:solidFill>
              </a:rPr>
              <a:t>Legge di Weber-</a:t>
            </a:r>
            <a:r>
              <a:rPr lang="it-IT" sz="2800" i="1" dirty="0" err="1" smtClean="0">
                <a:solidFill>
                  <a:srgbClr val="404040"/>
                </a:solidFill>
              </a:rPr>
              <a:t>Fechner</a:t>
            </a:r>
            <a:r>
              <a:rPr lang="it-IT" sz="2800" i="1" dirty="0" smtClean="0">
                <a:solidFill>
                  <a:srgbClr val="404040"/>
                </a:solidFill>
              </a:rPr>
              <a:t>: descrive la relazione tra l’intensità fisica di uno stimolo e l’intensità della percezione umana</a:t>
            </a:r>
            <a:endParaRPr lang="it-IT" sz="2800" i="1" dirty="0">
              <a:solidFill>
                <a:srgbClr val="40404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>
            <a:noAutofit/>
          </a:bodyPr>
          <a:lstStyle/>
          <a:p>
            <a:r>
              <a:rPr lang="en-PH" sz="3600" dirty="0" smtClean="0">
                <a:solidFill>
                  <a:srgbClr val="404040"/>
                </a:solidFill>
              </a:rPr>
              <a:t>Premesse scientifiche: la psicofisica dell’800</a:t>
            </a:r>
            <a:endParaRPr lang="en-PH" sz="3600" dirty="0">
              <a:solidFill>
                <a:srgbClr val="40404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715000" y="2212063"/>
            <a:ext cx="34290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404040"/>
                </a:solidFill>
              </a:rPr>
              <a:t>Esperimento: incrementare </a:t>
            </a:r>
            <a:r>
              <a:rPr lang="it-IT" sz="2200" dirty="0">
                <a:solidFill>
                  <a:srgbClr val="404040"/>
                </a:solidFill>
              </a:rPr>
              <a:t>di una certa quantità il peso di un oggetto sostenuto da un uomo. La percezione </a:t>
            </a:r>
            <a:r>
              <a:rPr lang="it-IT" sz="2200" dirty="0" smtClean="0">
                <a:solidFill>
                  <a:srgbClr val="404040"/>
                </a:solidFill>
              </a:rPr>
              <a:t>di incremento </a:t>
            </a:r>
            <a:r>
              <a:rPr lang="it-IT" sz="2200" dirty="0">
                <a:solidFill>
                  <a:srgbClr val="404040"/>
                </a:solidFill>
              </a:rPr>
              <a:t>di </a:t>
            </a:r>
            <a:r>
              <a:rPr lang="it-IT" sz="2200" dirty="0" smtClean="0">
                <a:solidFill>
                  <a:srgbClr val="404040"/>
                </a:solidFill>
              </a:rPr>
              <a:t>peso </a:t>
            </a:r>
            <a:r>
              <a:rPr lang="it-IT" sz="2200" dirty="0">
                <a:solidFill>
                  <a:srgbClr val="404040"/>
                </a:solidFill>
              </a:rPr>
              <a:t>è </a:t>
            </a:r>
            <a:r>
              <a:rPr lang="it-IT" sz="2200" dirty="0" smtClean="0">
                <a:solidFill>
                  <a:srgbClr val="404040"/>
                </a:solidFill>
              </a:rPr>
              <a:t>tanto </a:t>
            </a:r>
            <a:r>
              <a:rPr lang="it-IT" sz="2200" dirty="0">
                <a:solidFill>
                  <a:srgbClr val="404040"/>
                </a:solidFill>
              </a:rPr>
              <a:t>meno </a:t>
            </a:r>
            <a:r>
              <a:rPr lang="it-IT" sz="2200" dirty="0" smtClean="0">
                <a:solidFill>
                  <a:srgbClr val="404040"/>
                </a:solidFill>
              </a:rPr>
              <a:t>accentuata </a:t>
            </a:r>
            <a:r>
              <a:rPr lang="it-IT" sz="2200" dirty="0">
                <a:solidFill>
                  <a:srgbClr val="404040"/>
                </a:solidFill>
              </a:rPr>
              <a:t>quanto più pesante </a:t>
            </a:r>
            <a:r>
              <a:rPr lang="it-IT" sz="2200" dirty="0" smtClean="0">
                <a:solidFill>
                  <a:srgbClr val="404040"/>
                </a:solidFill>
              </a:rPr>
              <a:t>è l'oggetto</a:t>
            </a:r>
            <a:r>
              <a:rPr lang="it-IT" sz="2200" dirty="0">
                <a:solidFill>
                  <a:srgbClr val="404040"/>
                </a:solidFill>
              </a:rPr>
              <a:t>.</a:t>
            </a:r>
          </a:p>
          <a:p>
            <a:endParaRPr lang="it-IT" sz="2200" dirty="0">
              <a:solidFill>
                <a:srgbClr val="404040"/>
              </a:solidFill>
            </a:endParaRPr>
          </a:p>
          <a:p>
            <a:r>
              <a:rPr lang="it-IT" sz="2200" dirty="0">
                <a:solidFill>
                  <a:srgbClr val="404040"/>
                </a:solidFill>
              </a:rPr>
              <a:t>A</a:t>
            </a:r>
            <a:r>
              <a:rPr lang="it-IT" sz="2200" dirty="0" smtClean="0">
                <a:solidFill>
                  <a:srgbClr val="404040"/>
                </a:solidFill>
              </a:rPr>
              <a:t>ggiungere </a:t>
            </a:r>
            <a:r>
              <a:rPr lang="it-IT" sz="2200" dirty="0">
                <a:solidFill>
                  <a:srgbClr val="404040"/>
                </a:solidFill>
              </a:rPr>
              <a:t>1 kg ad un oggetto </a:t>
            </a:r>
            <a:r>
              <a:rPr lang="it-IT" sz="2200" dirty="0" smtClean="0">
                <a:solidFill>
                  <a:srgbClr val="404040"/>
                </a:solidFill>
              </a:rPr>
              <a:t>di </a:t>
            </a:r>
            <a:r>
              <a:rPr lang="it-IT" sz="2200" dirty="0">
                <a:solidFill>
                  <a:srgbClr val="404040"/>
                </a:solidFill>
              </a:rPr>
              <a:t>5 kg </a:t>
            </a:r>
            <a:r>
              <a:rPr lang="it-IT" sz="2200" dirty="0" smtClean="0">
                <a:solidFill>
                  <a:srgbClr val="404040"/>
                </a:solidFill>
              </a:rPr>
              <a:t>è percepito </a:t>
            </a:r>
            <a:r>
              <a:rPr lang="it-IT" sz="2200" dirty="0">
                <a:solidFill>
                  <a:srgbClr val="404040"/>
                </a:solidFill>
              </a:rPr>
              <a:t>in maniera differente rispetto ad aggiungere 1 kg ad un oggetto </a:t>
            </a:r>
            <a:r>
              <a:rPr lang="it-IT" sz="2200" dirty="0" smtClean="0">
                <a:solidFill>
                  <a:srgbClr val="404040"/>
                </a:solidFill>
              </a:rPr>
              <a:t>di </a:t>
            </a:r>
            <a:r>
              <a:rPr lang="it-IT" sz="2200" dirty="0">
                <a:solidFill>
                  <a:srgbClr val="404040"/>
                </a:solidFill>
              </a:rPr>
              <a:t>30 kg.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97" y="3048000"/>
            <a:ext cx="5722130" cy="382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15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La nascita della psicologia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57400"/>
          </a:xfrm>
        </p:spPr>
        <p:txBody>
          <a:bodyPr>
            <a:normAutofit fontScale="92500" lnSpcReduction="20000"/>
          </a:bodyPr>
          <a:lstStyle/>
          <a:p>
            <a:r>
              <a:rPr lang="en-PH" dirty="0" smtClean="0">
                <a:solidFill>
                  <a:srgbClr val="404040"/>
                </a:solidFill>
              </a:rPr>
              <a:t>Esperimenti di psicofisica (misurazione delle sensazioni)</a:t>
            </a:r>
          </a:p>
          <a:p>
            <a:r>
              <a:rPr lang="en-PH" dirty="0" smtClean="0">
                <a:solidFill>
                  <a:srgbClr val="404040"/>
                </a:solidFill>
              </a:rPr>
              <a:t>Esperimenti sui tempi di reazione per misurare la durata dei processi mentali (es. </a:t>
            </a:r>
            <a:r>
              <a:rPr lang="en-PH" dirty="0">
                <a:solidFill>
                  <a:srgbClr val="404040"/>
                </a:solidFill>
              </a:rPr>
              <a:t>a</a:t>
            </a:r>
            <a:r>
              <a:rPr lang="en-PH" dirty="0" smtClean="0">
                <a:solidFill>
                  <a:srgbClr val="404040"/>
                </a:solidFill>
              </a:rPr>
              <a:t>pplica il metodo di Donders per misurare le associazioni di parole)</a:t>
            </a:r>
          </a:p>
          <a:p>
            <a:endParaRPr lang="en-PH" dirty="0"/>
          </a:p>
        </p:txBody>
      </p:sp>
      <p:sp>
        <p:nvSpPr>
          <p:cNvPr id="4" name="Rettangolo 3"/>
          <p:cNvSpPr/>
          <p:nvPr/>
        </p:nvSpPr>
        <p:spPr>
          <a:xfrm>
            <a:off x="2286000" y="1295400"/>
            <a:ext cx="64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2800" b="1" dirty="0">
                <a:solidFill>
                  <a:srgbClr val="404040"/>
                </a:solidFill>
              </a:rPr>
              <a:t>Nel 1879 Wilhelm Wundt </a:t>
            </a:r>
            <a:r>
              <a:rPr lang="en-PH" sz="2800" dirty="0">
                <a:solidFill>
                  <a:srgbClr val="404040"/>
                </a:solidFill>
              </a:rPr>
              <a:t>inaugura il </a:t>
            </a:r>
            <a:r>
              <a:rPr lang="en-PH" sz="2800" b="1" dirty="0">
                <a:solidFill>
                  <a:srgbClr val="404040"/>
                </a:solidFill>
              </a:rPr>
              <a:t>Laboratorio di Lipsia </a:t>
            </a:r>
            <a:r>
              <a:rPr lang="en-PH" sz="2800" dirty="0">
                <a:solidFill>
                  <a:srgbClr val="404040"/>
                </a:solidFill>
              </a:rPr>
              <a:t>(il primo laboratorio dedicato a studiare la psicologia</a:t>
            </a:r>
            <a:r>
              <a:rPr lang="en-PH" sz="2800" dirty="0" smtClean="0">
                <a:solidFill>
                  <a:srgbClr val="404040"/>
                </a:solidFill>
              </a:rPr>
              <a:t>).</a:t>
            </a:r>
            <a:endParaRPr lang="en-PH" sz="2800" dirty="0">
              <a:solidFill>
                <a:srgbClr val="404040"/>
              </a:solidFill>
            </a:endParaRPr>
          </a:p>
          <a:p>
            <a:r>
              <a:rPr lang="en-PH" sz="2800" dirty="0">
                <a:solidFill>
                  <a:srgbClr val="404040"/>
                </a:solidFill>
              </a:rPr>
              <a:t>Wundt applica i metodi della fisiologia ai processi e contenuti della coscienza</a:t>
            </a:r>
          </a:p>
        </p:txBody>
      </p:sp>
      <p:pic>
        <p:nvPicPr>
          <p:cNvPr id="5" name="Picture 5" descr="WUN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00818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666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Wilhelm Wundt (1832-1920)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Oggetto di studio della psicologia è l’esperienza diretta o “im-mediata” (al contrario delle scienze naturali)</a:t>
            </a:r>
          </a:p>
          <a:p>
            <a:pPr marL="0" indent="0">
              <a:buNone/>
            </a:pPr>
            <a:r>
              <a:rPr lang="en-PH" dirty="0" smtClean="0">
                <a:solidFill>
                  <a:srgbClr val="404040"/>
                </a:solidFill>
              </a:rPr>
              <a:t>Es. Un chimico non può studiare direttamente il colore di una sostanza, può studiarne solo il colore </a:t>
            </a:r>
            <a:r>
              <a:rPr lang="en-PH" i="1" dirty="0" smtClean="0">
                <a:solidFill>
                  <a:srgbClr val="404040"/>
                </a:solidFill>
              </a:rPr>
              <a:t>percepito</a:t>
            </a:r>
          </a:p>
          <a:p>
            <a:r>
              <a:rPr lang="en-PH" i="1" dirty="0" smtClean="0">
                <a:solidFill>
                  <a:srgbClr val="404040"/>
                </a:solidFill>
              </a:rPr>
              <a:t>Metodo elettivo per rilevare l’esperienza immediata è </a:t>
            </a:r>
            <a:r>
              <a:rPr lang="en-PH" b="1" i="1" dirty="0" smtClean="0">
                <a:solidFill>
                  <a:srgbClr val="404040"/>
                </a:solidFill>
              </a:rPr>
              <a:t>l’introspezione </a:t>
            </a:r>
            <a:r>
              <a:rPr lang="en-PH" i="1" dirty="0" smtClean="0">
                <a:solidFill>
                  <a:srgbClr val="404040"/>
                </a:solidFill>
              </a:rPr>
              <a:t>(osservazione delle proprie percezioni e processi coscienti)</a:t>
            </a:r>
            <a:endParaRPr lang="en-PH" i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66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Il metodo introspettivo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dirty="0" smtClean="0">
                <a:solidFill>
                  <a:srgbClr val="404040"/>
                </a:solidFill>
              </a:rPr>
              <a:t>Il controllo sperimentale era perseguito attraverso rigidi protocolli di osservazione con osservatori esperti</a:t>
            </a:r>
          </a:p>
          <a:p>
            <a:pPr>
              <a:lnSpc>
                <a:spcPct val="90000"/>
              </a:lnSpc>
            </a:pPr>
            <a:r>
              <a:rPr lang="it-IT" dirty="0">
                <a:solidFill>
                  <a:srgbClr val="404040"/>
                </a:solidFill>
              </a:rPr>
              <a:t>Obiettivo</a:t>
            </a:r>
            <a:r>
              <a:rPr lang="it-IT" dirty="0" smtClean="0">
                <a:solidFill>
                  <a:srgbClr val="404040"/>
                </a:solidFill>
              </a:rPr>
              <a:t>: comprendere </a:t>
            </a:r>
            <a:r>
              <a:rPr lang="it-IT" dirty="0">
                <a:solidFill>
                  <a:srgbClr val="404040"/>
                </a:solidFill>
              </a:rPr>
              <a:t>in che modo i cambiamenti </a:t>
            </a:r>
            <a:r>
              <a:rPr lang="it-IT" dirty="0" smtClean="0">
                <a:solidFill>
                  <a:srgbClr val="404040"/>
                </a:solidFill>
              </a:rPr>
              <a:t>dello stimolo fisico (es. luce colorata, stimolazione tattile) modificassero </a:t>
            </a:r>
            <a:r>
              <a:rPr lang="it-IT" dirty="0">
                <a:solidFill>
                  <a:srgbClr val="404040"/>
                </a:solidFill>
              </a:rPr>
              <a:t>l’esperienza cosciente del </a:t>
            </a:r>
            <a:r>
              <a:rPr lang="it-IT" dirty="0" smtClean="0">
                <a:solidFill>
                  <a:srgbClr val="404040"/>
                </a:solidFill>
              </a:rPr>
              <a:t>soggetto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404040"/>
                </a:solidFill>
              </a:rPr>
              <a:t>Procedura sperimentale: tenere costanti tutte le variabili, variando le caratteristiche dello stimolo (qualità, frequenza, intensità, durata) </a:t>
            </a:r>
          </a:p>
          <a:p>
            <a:pPr>
              <a:lnSpc>
                <a:spcPct val="90000"/>
              </a:lnSpc>
            </a:pPr>
            <a:endParaRPr lang="it-IT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it-IT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66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L’associazionismo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8305800" cy="2971800"/>
          </a:xfrm>
        </p:spPr>
        <p:txBody>
          <a:bodyPr>
            <a:normAutofit lnSpcReduction="10000"/>
          </a:bodyPr>
          <a:lstStyle/>
          <a:p>
            <a:r>
              <a:rPr lang="it-IT" sz="2800" dirty="0">
                <a:solidFill>
                  <a:srgbClr val="404040"/>
                </a:solidFill>
                <a:latin typeface="Calibri" charset="0"/>
              </a:rPr>
              <a:t>Secondo </a:t>
            </a:r>
            <a:r>
              <a:rPr lang="it-IT" sz="2800" dirty="0" err="1">
                <a:solidFill>
                  <a:srgbClr val="404040"/>
                </a:solidFill>
                <a:latin typeface="Calibri" charset="0"/>
              </a:rPr>
              <a:t>Wundt</a:t>
            </a:r>
            <a:r>
              <a:rPr lang="it-IT" sz="2800" dirty="0">
                <a:solidFill>
                  <a:srgbClr val="404040"/>
                </a:solidFill>
                <a:latin typeface="Calibri" charset="0"/>
              </a:rPr>
              <a:t>, le percezioni sono formate da </a:t>
            </a:r>
            <a:r>
              <a:rPr lang="it-IT" sz="2800" u="sng" dirty="0">
                <a:solidFill>
                  <a:srgbClr val="404040"/>
                </a:solidFill>
                <a:latin typeface="Calibri" charset="0"/>
                <a:hlinkClick r:id="rId2" tooltip="w:atomo"/>
              </a:rPr>
              <a:t>atomi</a:t>
            </a:r>
            <a:r>
              <a:rPr lang="it-IT" sz="2800" dirty="0">
                <a:solidFill>
                  <a:srgbClr val="404040"/>
                </a:solidFill>
                <a:latin typeface="Calibri" charset="0"/>
              </a:rPr>
              <a:t> (elementi più </a:t>
            </a:r>
            <a:r>
              <a:rPr lang="it-IT" sz="2800" dirty="0" smtClean="0">
                <a:solidFill>
                  <a:srgbClr val="404040"/>
                </a:solidFill>
                <a:latin typeface="Calibri" charset="0"/>
              </a:rPr>
              <a:t>semplici, singole sensazioni) </a:t>
            </a:r>
            <a:r>
              <a:rPr lang="it-IT" sz="2800" dirty="0">
                <a:solidFill>
                  <a:srgbClr val="404040"/>
                </a:solidFill>
                <a:latin typeface="Calibri" charset="0"/>
              </a:rPr>
              <a:t>che si combinano assieme </a:t>
            </a:r>
            <a:r>
              <a:rPr lang="it-IT" sz="2800" dirty="0" smtClean="0">
                <a:solidFill>
                  <a:srgbClr val="404040"/>
                </a:solidFill>
                <a:latin typeface="Calibri" charset="0"/>
              </a:rPr>
              <a:t>(</a:t>
            </a:r>
            <a:r>
              <a:rPr lang="it-IT" sz="2800" u="sng" dirty="0" smtClean="0">
                <a:solidFill>
                  <a:srgbClr val="404040"/>
                </a:solidFill>
                <a:latin typeface="Calibri" charset="0"/>
                <a:hlinkClick r:id="rId3" tooltip="w:associazionismo atomico"/>
              </a:rPr>
              <a:t>associazionismo </a:t>
            </a:r>
            <a:r>
              <a:rPr lang="it-IT" sz="2800" u="sng" dirty="0">
                <a:solidFill>
                  <a:srgbClr val="404040"/>
                </a:solidFill>
                <a:latin typeface="Calibri" charset="0"/>
                <a:hlinkClick r:id="rId3" tooltip="w:associazionismo atomico"/>
              </a:rPr>
              <a:t>atomico</a:t>
            </a:r>
            <a:r>
              <a:rPr lang="it-IT" sz="2800" dirty="0" smtClean="0">
                <a:solidFill>
                  <a:srgbClr val="404040"/>
                </a:solidFill>
                <a:latin typeface="Calibri" charset="0"/>
              </a:rPr>
              <a:t>)</a:t>
            </a:r>
            <a:endParaRPr lang="it-IT" sz="2800" dirty="0">
              <a:solidFill>
                <a:srgbClr val="404040"/>
              </a:solidFill>
              <a:latin typeface="Calibri" charset="0"/>
            </a:endParaRPr>
          </a:p>
          <a:p>
            <a:r>
              <a:rPr lang="it-IT" sz="2800" dirty="0" smtClean="0">
                <a:solidFill>
                  <a:srgbClr val="404040"/>
                </a:solidFill>
                <a:latin typeface="Calibri" charset="0"/>
              </a:rPr>
              <a:t>Il suo obiettivo era scoprire secondo quali </a:t>
            </a:r>
            <a:r>
              <a:rPr lang="it-IT" sz="2800" dirty="0">
                <a:solidFill>
                  <a:srgbClr val="404040"/>
                </a:solidFill>
                <a:latin typeface="Calibri" charset="0"/>
              </a:rPr>
              <a:t>regole si combinano le </a:t>
            </a:r>
            <a:r>
              <a:rPr lang="it-IT" sz="2800" dirty="0" smtClean="0">
                <a:solidFill>
                  <a:srgbClr val="404040"/>
                </a:solidFill>
                <a:latin typeface="Calibri" charset="0"/>
              </a:rPr>
              <a:t>sensazioni: chiedeva </a:t>
            </a:r>
            <a:r>
              <a:rPr lang="it-IT" sz="2800" dirty="0">
                <a:solidFill>
                  <a:srgbClr val="404040"/>
                </a:solidFill>
                <a:latin typeface="Calibri" charset="0"/>
              </a:rPr>
              <a:t>ai propri collaboratori di scorporare il percetto </a:t>
            </a:r>
            <a:r>
              <a:rPr lang="it-IT" sz="2800" dirty="0" smtClean="0">
                <a:solidFill>
                  <a:srgbClr val="404040"/>
                </a:solidFill>
                <a:latin typeface="Calibri" charset="0"/>
              </a:rPr>
              <a:t>ed </a:t>
            </a:r>
            <a:r>
              <a:rPr lang="it-IT" sz="2800" dirty="0">
                <a:solidFill>
                  <a:srgbClr val="404040"/>
                </a:solidFill>
                <a:latin typeface="Calibri" charset="0"/>
              </a:rPr>
              <a:t>elencare tutte le sensazioni singole che lo </a:t>
            </a:r>
            <a:r>
              <a:rPr lang="it-IT" sz="2800" dirty="0" smtClean="0">
                <a:solidFill>
                  <a:srgbClr val="404040"/>
                </a:solidFill>
                <a:latin typeface="Calibri" charset="0"/>
              </a:rPr>
              <a:t>compongono</a:t>
            </a:r>
            <a:endParaRPr lang="en-PH" sz="2800" dirty="0">
              <a:solidFill>
                <a:srgbClr val="40404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00200" y="1447800"/>
            <a:ext cx="5257800" cy="875111"/>
          </a:xfrm>
          <a:prstGeom prst="rect">
            <a:avLst/>
          </a:prstGeom>
          <a:ln w="38100" cmpd="sng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800" dirty="0">
                <a:solidFill>
                  <a:srgbClr val="404040"/>
                </a:solidFill>
                <a:latin typeface="Calibri" charset="0"/>
              </a:rPr>
              <a:t>Riduzione dell’esperienza ai suoi contenuti elementari</a:t>
            </a:r>
          </a:p>
        </p:txBody>
      </p:sp>
    </p:spTree>
    <p:extLst>
      <p:ext uri="{BB962C8B-B14F-4D97-AF65-F5344CB8AC3E}">
        <p14:creationId xmlns:p14="http://schemas.microsoft.com/office/powerpoint/2010/main" val="2130666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Lo strutturalismo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467600" cy="4876800"/>
          </a:xfrm>
        </p:spPr>
        <p:txBody>
          <a:bodyPr>
            <a:normAutofit fontScale="92500" lnSpcReduction="10000"/>
          </a:bodyPr>
          <a:lstStyle/>
          <a:p>
            <a:r>
              <a:rPr lang="en-PH" dirty="0" smtClean="0">
                <a:solidFill>
                  <a:srgbClr val="404040"/>
                </a:solidFill>
              </a:rPr>
              <a:t>Il termine compare per la prima volta in un articolo di Titchener (1898), allievo di Wundt e propugnatore delle sue idee negli Stati Uniti</a:t>
            </a:r>
          </a:p>
          <a:p>
            <a:r>
              <a:rPr lang="en-PH" dirty="0" smtClean="0">
                <a:solidFill>
                  <a:srgbClr val="FF6600"/>
                </a:solidFill>
              </a:rPr>
              <a:t>Per Titchener il primo passo per comprendere la coscienza è scoprirne la </a:t>
            </a:r>
            <a:r>
              <a:rPr lang="en-PH" b="1" dirty="0" smtClean="0">
                <a:solidFill>
                  <a:srgbClr val="FF6600"/>
                </a:solidFill>
              </a:rPr>
              <a:t>struttura</a:t>
            </a:r>
            <a:r>
              <a:rPr lang="en-PH" dirty="0" smtClean="0">
                <a:solidFill>
                  <a:srgbClr val="FF6600"/>
                </a:solidFill>
              </a:rPr>
              <a:t>, scomponendola nei suoi elementi primari</a:t>
            </a:r>
          </a:p>
          <a:p>
            <a:r>
              <a:rPr lang="en-PH" dirty="0" smtClean="0">
                <a:solidFill>
                  <a:srgbClr val="404040"/>
                </a:solidFill>
              </a:rPr>
              <a:t>Come Wundt, Titchener focalizza l’attenzione sulle sensazioni, attraverso il metodo introspettivo</a:t>
            </a:r>
            <a:endParaRPr lang="en-PH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66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Critiche allo strutturalismo</a:t>
            </a:r>
            <a:endParaRPr lang="en-P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010400" cy="4800600"/>
          </a:xfrm>
        </p:spPr>
        <p:txBody>
          <a:bodyPr>
            <a:normAutofit fontScale="92500" lnSpcReduction="20000"/>
          </a:bodyPr>
          <a:lstStyle/>
          <a:p>
            <a:r>
              <a:rPr lang="en-PH" dirty="0" smtClean="0">
                <a:solidFill>
                  <a:srgbClr val="008000"/>
                </a:solidFill>
              </a:rPr>
              <a:t>Riduzionismo</a:t>
            </a:r>
            <a:r>
              <a:rPr lang="en-PH" dirty="0" smtClean="0">
                <a:solidFill>
                  <a:srgbClr val="404040"/>
                </a:solidFill>
              </a:rPr>
              <a:t>: riduce la complessità dell’esperienza umana alle semplici sensazioni</a:t>
            </a:r>
          </a:p>
          <a:p>
            <a:r>
              <a:rPr lang="en-PH" dirty="0" smtClean="0">
                <a:solidFill>
                  <a:schemeClr val="accent5">
                    <a:lumMod val="75000"/>
                  </a:schemeClr>
                </a:solidFill>
              </a:rPr>
              <a:t>Elementalismo</a:t>
            </a:r>
            <a:r>
              <a:rPr lang="en-PH" dirty="0" smtClean="0">
                <a:solidFill>
                  <a:srgbClr val="404040"/>
                </a:solidFill>
              </a:rPr>
              <a:t>: vuole combinare gli elementi in un intero piuttosto che studiare direttamente la totalità di un comportamento</a:t>
            </a:r>
          </a:p>
          <a:p>
            <a:r>
              <a:rPr lang="en-PH" dirty="0" smtClean="0">
                <a:solidFill>
                  <a:srgbClr val="660066"/>
                </a:solidFill>
              </a:rPr>
              <a:t>Mentalismo</a:t>
            </a:r>
            <a:r>
              <a:rPr lang="en-PH" dirty="0" smtClean="0">
                <a:solidFill>
                  <a:srgbClr val="404040"/>
                </a:solidFill>
              </a:rPr>
              <a:t>: analizza solo i resoconti verbali della consapevolezza, ignorando lo studio di soggetti impossibilitati a descrivere le loro introspezioni (bambini, animali, ecc.) </a:t>
            </a:r>
            <a:endParaRPr lang="en-PH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99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Il funzionalismo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72390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smtClean="0"/>
              <a:t>Nasce negli Stati Uniti con William James (</a:t>
            </a:r>
            <a:r>
              <a:rPr lang="it-IT" dirty="0"/>
              <a:t>1890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3366FF"/>
                </a:solidFill>
              </a:rPr>
              <a:t>In opposizione allo strutturalismo: </a:t>
            </a:r>
          </a:p>
          <a:p>
            <a:r>
              <a:rPr lang="it-IT" dirty="0" smtClean="0">
                <a:solidFill>
                  <a:srgbClr val="FF6600"/>
                </a:solidFill>
              </a:rPr>
              <a:t>sostiene che le esperienze immediate non sono gruppi o combinazioni di elementi; la coscienza è un processo unitario, un flusso continuo</a:t>
            </a:r>
          </a:p>
          <a:p>
            <a:r>
              <a:rPr lang="it-IT" dirty="0" smtClean="0">
                <a:solidFill>
                  <a:srgbClr val="008000"/>
                </a:solidFill>
              </a:rPr>
              <a:t>la domanda chiave non è “cosa sono i processi mentali?” (struttura) ma “come funzionano e quale funzione svolgono?”</a:t>
            </a:r>
          </a:p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it-IT" dirty="0" smtClean="0">
                <a:solidFill>
                  <a:schemeClr val="accent4">
                    <a:lumMod val="75000"/>
                  </a:schemeClr>
                </a:solidFill>
              </a:rPr>
              <a:t>fferma la necessità di una psicologia applicata e non solo “pura”, esclusivamente sperimentale 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magine 3" descr="jam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742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66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William James</a:t>
            </a:r>
            <a:endParaRPr lang="en-P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848600" cy="3810000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rgbClr val="404040"/>
                </a:solidFill>
              </a:rPr>
              <a:t>Fa riferimento per la prima volta in modo esplicito alla teoria evoluzionistica, insistendo sul rapporto tra organismo e ambiente</a:t>
            </a:r>
          </a:p>
          <a:p>
            <a:r>
              <a:rPr lang="it-IT" dirty="0">
                <a:solidFill>
                  <a:srgbClr val="404040"/>
                </a:solidFill>
              </a:rPr>
              <a:t>La coscienza ha la funzione di guida per perseguire gli obiettivi indispensabili per la </a:t>
            </a:r>
            <a:r>
              <a:rPr lang="it-IT" dirty="0" smtClean="0">
                <a:solidFill>
                  <a:srgbClr val="404040"/>
                </a:solidFill>
              </a:rPr>
              <a:t>sopravvivenza</a:t>
            </a:r>
          </a:p>
          <a:p>
            <a:r>
              <a:rPr lang="it-IT" dirty="0" smtClean="0">
                <a:solidFill>
                  <a:srgbClr val="404040"/>
                </a:solidFill>
              </a:rPr>
              <a:t>Utilizzo del metodo comparativo; studio delle emozioni</a:t>
            </a:r>
            <a:endParaRPr lang="en-PH" dirty="0">
              <a:solidFill>
                <a:srgbClr val="404040"/>
              </a:solidFill>
            </a:endParaRPr>
          </a:p>
          <a:p>
            <a:endParaRPr lang="en-PH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815840"/>
            <a:ext cx="510540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99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Psicologia della Gestalt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924800" cy="5334000"/>
          </a:xfrm>
        </p:spPr>
        <p:txBody>
          <a:bodyPr>
            <a:normAutofit fontScale="85000" lnSpcReduction="10000"/>
          </a:bodyPr>
          <a:lstStyle/>
          <a:p>
            <a:r>
              <a:rPr lang="en-PH" dirty="0" smtClean="0"/>
              <a:t>Il termine Gestalt (“forma globale”) fa riferimento ad una configurazione unitaria e organizzata, che differisce dalla somma delle sue singole parti</a:t>
            </a:r>
          </a:p>
          <a:p>
            <a:r>
              <a:rPr lang="en-US" dirty="0">
                <a:solidFill>
                  <a:srgbClr val="8C2794"/>
                </a:solidFill>
              </a:rPr>
              <a:t>In </a:t>
            </a:r>
            <a:r>
              <a:rPr lang="en-US" dirty="0" err="1">
                <a:solidFill>
                  <a:srgbClr val="8C2794"/>
                </a:solidFill>
              </a:rPr>
              <a:t>antitesi</a:t>
            </a:r>
            <a:r>
              <a:rPr lang="en-US" dirty="0">
                <a:solidFill>
                  <a:srgbClr val="8C2794"/>
                </a:solidFill>
              </a:rPr>
              <a:t> </a:t>
            </a:r>
            <a:r>
              <a:rPr lang="en-US" dirty="0" err="1">
                <a:solidFill>
                  <a:srgbClr val="8C2794"/>
                </a:solidFill>
              </a:rPr>
              <a:t>allo</a:t>
            </a:r>
            <a:r>
              <a:rPr lang="en-US" dirty="0">
                <a:solidFill>
                  <a:srgbClr val="8C2794"/>
                </a:solidFill>
              </a:rPr>
              <a:t> </a:t>
            </a:r>
            <a:r>
              <a:rPr lang="en-US" dirty="0" err="1" smtClean="0">
                <a:solidFill>
                  <a:srgbClr val="8C2794"/>
                </a:solidFill>
              </a:rPr>
              <a:t>strutturalismo</a:t>
            </a:r>
            <a:r>
              <a:rPr lang="en-US" dirty="0" smtClean="0">
                <a:solidFill>
                  <a:srgbClr val="8C2794"/>
                </a:solidFill>
              </a:rPr>
              <a:t>, </a:t>
            </a:r>
            <a:r>
              <a:rPr lang="en-US" dirty="0">
                <a:solidFill>
                  <a:srgbClr val="8C2794"/>
                </a:solidFill>
              </a:rPr>
              <a:t>i</a:t>
            </a:r>
            <a:r>
              <a:rPr lang="en-US" dirty="0" smtClean="0">
                <a:solidFill>
                  <a:srgbClr val="8C2794"/>
                </a:solidFill>
              </a:rPr>
              <a:t> </a:t>
            </a:r>
            <a:r>
              <a:rPr lang="en-US" dirty="0" err="1">
                <a:solidFill>
                  <a:srgbClr val="8C2794"/>
                </a:solidFill>
              </a:rPr>
              <a:t>Gestaltisti</a:t>
            </a:r>
            <a:r>
              <a:rPr lang="en-US" dirty="0">
                <a:solidFill>
                  <a:srgbClr val="8C2794"/>
                </a:solidFill>
              </a:rPr>
              <a:t> </a:t>
            </a:r>
            <a:r>
              <a:rPr lang="en-US" dirty="0" err="1">
                <a:solidFill>
                  <a:srgbClr val="8C2794"/>
                </a:solidFill>
              </a:rPr>
              <a:t>spiegavano</a:t>
            </a:r>
            <a:r>
              <a:rPr lang="en-US" dirty="0">
                <a:solidFill>
                  <a:srgbClr val="8C2794"/>
                </a:solidFill>
              </a:rPr>
              <a:t> </a:t>
            </a:r>
            <a:r>
              <a:rPr lang="en-US" dirty="0" err="1" smtClean="0">
                <a:solidFill>
                  <a:srgbClr val="8C2794"/>
                </a:solidFill>
              </a:rPr>
              <a:t>i</a:t>
            </a:r>
            <a:r>
              <a:rPr lang="en-US" dirty="0" smtClean="0">
                <a:solidFill>
                  <a:srgbClr val="8C2794"/>
                </a:solidFill>
              </a:rPr>
              <a:t> </a:t>
            </a:r>
            <a:r>
              <a:rPr lang="en-US" dirty="0" err="1">
                <a:solidFill>
                  <a:srgbClr val="8C2794"/>
                </a:solidFill>
              </a:rPr>
              <a:t>processi</a:t>
            </a:r>
            <a:r>
              <a:rPr lang="en-US" dirty="0">
                <a:solidFill>
                  <a:srgbClr val="8C2794"/>
                </a:solidFill>
              </a:rPr>
              <a:t> </a:t>
            </a:r>
            <a:r>
              <a:rPr lang="en-US" dirty="0" err="1">
                <a:solidFill>
                  <a:srgbClr val="8C2794"/>
                </a:solidFill>
              </a:rPr>
              <a:t>mentali</a:t>
            </a:r>
            <a:r>
              <a:rPr lang="en-US" dirty="0">
                <a:solidFill>
                  <a:srgbClr val="8C2794"/>
                </a:solidFill>
              </a:rPr>
              <a:t> </a:t>
            </a:r>
            <a:r>
              <a:rPr lang="en-US" dirty="0" smtClean="0">
                <a:solidFill>
                  <a:srgbClr val="8C2794"/>
                </a:solidFill>
              </a:rPr>
              <a:t>(</a:t>
            </a:r>
            <a:r>
              <a:rPr lang="en-US" dirty="0" err="1" smtClean="0">
                <a:solidFill>
                  <a:srgbClr val="8C2794"/>
                </a:solidFill>
              </a:rPr>
              <a:t>es</a:t>
            </a:r>
            <a:r>
              <a:rPr lang="en-US" dirty="0" smtClean="0">
                <a:solidFill>
                  <a:srgbClr val="8C2794"/>
                </a:solidFill>
              </a:rPr>
              <a:t>. </a:t>
            </a:r>
            <a:r>
              <a:rPr lang="en-US" dirty="0" err="1" smtClean="0">
                <a:solidFill>
                  <a:srgbClr val="8C2794"/>
                </a:solidFill>
              </a:rPr>
              <a:t>l’atto</a:t>
            </a:r>
            <a:r>
              <a:rPr lang="en-US" dirty="0" smtClean="0">
                <a:solidFill>
                  <a:srgbClr val="8C2794"/>
                </a:solidFill>
              </a:rPr>
              <a:t> </a:t>
            </a:r>
            <a:r>
              <a:rPr lang="en-US" dirty="0" err="1" smtClean="0">
                <a:solidFill>
                  <a:srgbClr val="8C2794"/>
                </a:solidFill>
              </a:rPr>
              <a:t>percettivo</a:t>
            </a:r>
            <a:r>
              <a:rPr lang="en-US" dirty="0" smtClean="0">
                <a:solidFill>
                  <a:srgbClr val="8C2794"/>
                </a:solidFill>
              </a:rPr>
              <a:t>) </a:t>
            </a:r>
            <a:r>
              <a:rPr lang="en-US" dirty="0">
                <a:solidFill>
                  <a:srgbClr val="8C2794"/>
                </a:solidFill>
              </a:rPr>
              <a:t>come un </a:t>
            </a:r>
            <a:r>
              <a:rPr lang="en-US" b="1" dirty="0" err="1">
                <a:solidFill>
                  <a:srgbClr val="8C2794"/>
                </a:solidFill>
              </a:rPr>
              <a:t>comportamento</a:t>
            </a:r>
            <a:r>
              <a:rPr lang="en-US" b="1" dirty="0">
                <a:solidFill>
                  <a:srgbClr val="8C2794"/>
                </a:solidFill>
              </a:rPr>
              <a:t> </a:t>
            </a:r>
            <a:r>
              <a:rPr lang="en-US" b="1" dirty="0" err="1">
                <a:solidFill>
                  <a:srgbClr val="8C2794"/>
                </a:solidFill>
              </a:rPr>
              <a:t>globale</a:t>
            </a:r>
            <a:r>
              <a:rPr lang="en-US" b="1" dirty="0">
                <a:solidFill>
                  <a:srgbClr val="8C2794"/>
                </a:solidFill>
              </a:rPr>
              <a:t>, </a:t>
            </a:r>
            <a:r>
              <a:rPr lang="en-US" b="1" dirty="0" err="1">
                <a:solidFill>
                  <a:srgbClr val="8C2794"/>
                </a:solidFill>
              </a:rPr>
              <a:t>immediato</a:t>
            </a:r>
            <a:r>
              <a:rPr lang="en-US" b="1" dirty="0">
                <a:solidFill>
                  <a:srgbClr val="8C2794"/>
                </a:solidFill>
              </a:rPr>
              <a:t> e </a:t>
            </a:r>
            <a:r>
              <a:rPr lang="en-US" b="1" dirty="0" err="1">
                <a:solidFill>
                  <a:srgbClr val="8C2794"/>
                </a:solidFill>
              </a:rPr>
              <a:t>unitario</a:t>
            </a:r>
            <a:r>
              <a:rPr lang="en-US" b="1" dirty="0">
                <a:solidFill>
                  <a:srgbClr val="8C2794"/>
                </a:solidFill>
              </a:rPr>
              <a:t> </a:t>
            </a:r>
            <a:r>
              <a:rPr lang="en-US" b="1" dirty="0" err="1">
                <a:solidFill>
                  <a:srgbClr val="8C2794"/>
                </a:solidFill>
              </a:rPr>
              <a:t>che</a:t>
            </a:r>
            <a:r>
              <a:rPr lang="en-US" b="1" dirty="0">
                <a:solidFill>
                  <a:srgbClr val="8C2794"/>
                </a:solidFill>
              </a:rPr>
              <a:t> non </a:t>
            </a:r>
            <a:r>
              <a:rPr lang="en-US" b="1" dirty="0" err="1" smtClean="0">
                <a:solidFill>
                  <a:srgbClr val="8C2794"/>
                </a:solidFill>
              </a:rPr>
              <a:t>è</a:t>
            </a:r>
            <a:r>
              <a:rPr lang="en-US" b="1" dirty="0" smtClean="0">
                <a:solidFill>
                  <a:srgbClr val="8C2794"/>
                </a:solidFill>
              </a:rPr>
              <a:t> </a:t>
            </a:r>
            <a:r>
              <a:rPr lang="en-US" b="1" dirty="0" err="1" smtClean="0">
                <a:solidFill>
                  <a:srgbClr val="8C2794"/>
                </a:solidFill>
              </a:rPr>
              <a:t>costituito</a:t>
            </a:r>
            <a:r>
              <a:rPr lang="en-US" b="1" dirty="0" smtClean="0">
                <a:solidFill>
                  <a:srgbClr val="8C2794"/>
                </a:solidFill>
              </a:rPr>
              <a:t> </a:t>
            </a:r>
            <a:r>
              <a:rPr lang="en-US" b="1" dirty="0" err="1">
                <a:solidFill>
                  <a:srgbClr val="8C2794"/>
                </a:solidFill>
              </a:rPr>
              <a:t>dalla</a:t>
            </a:r>
            <a:r>
              <a:rPr lang="en-US" b="1" dirty="0">
                <a:solidFill>
                  <a:srgbClr val="8C2794"/>
                </a:solidFill>
              </a:rPr>
              <a:t> </a:t>
            </a:r>
            <a:r>
              <a:rPr lang="en-US" b="1" dirty="0" err="1">
                <a:solidFill>
                  <a:srgbClr val="8C2794"/>
                </a:solidFill>
              </a:rPr>
              <a:t>semplice</a:t>
            </a:r>
            <a:r>
              <a:rPr lang="en-US" b="1" dirty="0">
                <a:solidFill>
                  <a:srgbClr val="8C2794"/>
                </a:solidFill>
              </a:rPr>
              <a:t> </a:t>
            </a:r>
            <a:r>
              <a:rPr lang="en-US" b="1" dirty="0" err="1">
                <a:solidFill>
                  <a:srgbClr val="8C2794"/>
                </a:solidFill>
              </a:rPr>
              <a:t>somma</a:t>
            </a:r>
            <a:r>
              <a:rPr lang="en-US" b="1" dirty="0">
                <a:solidFill>
                  <a:srgbClr val="8C2794"/>
                </a:solidFill>
              </a:rPr>
              <a:t> </a:t>
            </a:r>
            <a:r>
              <a:rPr lang="en-US" b="1" dirty="0" smtClean="0">
                <a:solidFill>
                  <a:srgbClr val="8C2794"/>
                </a:solidFill>
              </a:rPr>
              <a:t>di </a:t>
            </a:r>
            <a:r>
              <a:rPr lang="en-US" b="1" dirty="0" err="1" smtClean="0">
                <a:solidFill>
                  <a:srgbClr val="8C2794"/>
                </a:solidFill>
              </a:rPr>
              <a:t>sensazioni</a:t>
            </a:r>
            <a:r>
              <a:rPr lang="en-US" b="1" dirty="0" smtClean="0">
                <a:solidFill>
                  <a:srgbClr val="8C2794"/>
                </a:solidFill>
              </a:rPr>
              <a:t> </a:t>
            </a:r>
            <a:r>
              <a:rPr lang="en-US" b="1" dirty="0" err="1" smtClean="0">
                <a:solidFill>
                  <a:srgbClr val="8C2794"/>
                </a:solidFill>
              </a:rPr>
              <a:t>elementari</a:t>
            </a:r>
            <a:r>
              <a:rPr lang="en-US" b="1" dirty="0" smtClean="0">
                <a:solidFill>
                  <a:srgbClr val="8C2794"/>
                </a:solidFill>
              </a:rPr>
              <a:t> </a:t>
            </a:r>
            <a:endParaRPr lang="en-US" b="1" dirty="0">
              <a:solidFill>
                <a:srgbClr val="8C2794"/>
              </a:solidFill>
            </a:endParaRPr>
          </a:p>
          <a:p>
            <a:r>
              <a:rPr lang="en-US" dirty="0" err="1"/>
              <a:t>Ciò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risulta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smtClean="0"/>
              <a:t>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in </a:t>
            </a:r>
            <a:r>
              <a:rPr lang="en-US" dirty="0" err="1"/>
              <a:t>sé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configurazione</a:t>
            </a:r>
            <a:r>
              <a:rPr lang="en-US" dirty="0"/>
              <a:t>, ma </a:t>
            </a:r>
            <a:r>
              <a:rPr lang="en-US" dirty="0" smtClean="0"/>
              <a:t>le </a:t>
            </a:r>
            <a:r>
              <a:rPr lang="en-US" dirty="0" err="1"/>
              <a:t>relazioni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le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compongono</a:t>
            </a:r>
            <a:r>
              <a:rPr lang="en-US" dirty="0"/>
              <a:t> la </a:t>
            </a:r>
            <a:r>
              <a:rPr lang="en-US" dirty="0" err="1"/>
              <a:t>struttura</a:t>
            </a:r>
            <a:r>
              <a:rPr lang="en-US" dirty="0"/>
              <a:t>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danno</a:t>
            </a:r>
            <a:r>
              <a:rPr lang="en-US" dirty="0" smtClean="0"/>
              <a:t> </a:t>
            </a:r>
            <a:r>
              <a:rPr lang="en-US" dirty="0" err="1" smtClean="0"/>
              <a:t>luogo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“</a:t>
            </a:r>
            <a:r>
              <a:rPr lang="en-US" dirty="0" err="1"/>
              <a:t>qualità</a:t>
            </a:r>
            <a:r>
              <a:rPr lang="en-US" dirty="0"/>
              <a:t> </a:t>
            </a:r>
            <a:r>
              <a:rPr lang="en-US" dirty="0" err="1"/>
              <a:t>emergenti</a:t>
            </a:r>
            <a:r>
              <a:rPr lang="en-US" dirty="0"/>
              <a:t>”. 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93459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Materiali per l’esame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52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u="sng" dirty="0" smtClean="0">
                <a:solidFill>
                  <a:srgbClr val="404040"/>
                </a:solidFill>
              </a:rPr>
              <a:t>6 CFU</a:t>
            </a:r>
            <a:r>
              <a:rPr lang="it-IT" sz="2800" dirty="0" smtClean="0">
                <a:solidFill>
                  <a:srgbClr val="404040"/>
                </a:solidFill>
              </a:rPr>
              <a:t>: </a:t>
            </a:r>
            <a:r>
              <a:rPr lang="it-IT" sz="2800" dirty="0" err="1" smtClean="0">
                <a:solidFill>
                  <a:srgbClr val="404040"/>
                </a:solidFill>
              </a:rPr>
              <a:t>Slides</a:t>
            </a:r>
            <a:r>
              <a:rPr lang="it-IT" sz="2800" dirty="0" smtClean="0">
                <a:solidFill>
                  <a:srgbClr val="404040"/>
                </a:solidFill>
              </a:rPr>
              <a:t> del corso (tutti gli argomenti)</a:t>
            </a:r>
            <a:endParaRPr lang="it-IT" sz="2800" dirty="0">
              <a:solidFill>
                <a:srgbClr val="404040"/>
              </a:solidFill>
            </a:endParaRPr>
          </a:p>
          <a:p>
            <a:pPr marL="514350" indent="-514350">
              <a:buAutoNum type="arabicPeriod"/>
            </a:pPr>
            <a:endParaRPr lang="it-IT" sz="28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it-IT" sz="2800" u="sng" dirty="0" smtClean="0">
                <a:solidFill>
                  <a:srgbClr val="404040"/>
                </a:solidFill>
              </a:rPr>
              <a:t>4 CFU</a:t>
            </a:r>
            <a:r>
              <a:rPr lang="it-IT" sz="2800" dirty="0" smtClean="0">
                <a:solidFill>
                  <a:srgbClr val="404040"/>
                </a:solidFill>
              </a:rPr>
              <a:t>: </a:t>
            </a:r>
            <a:r>
              <a:rPr lang="it-IT" sz="2800" dirty="0" err="1" smtClean="0">
                <a:solidFill>
                  <a:srgbClr val="404040"/>
                </a:solidFill>
              </a:rPr>
              <a:t>Slides</a:t>
            </a:r>
            <a:r>
              <a:rPr lang="it-IT" sz="2800" dirty="0" smtClean="0">
                <a:solidFill>
                  <a:srgbClr val="404040"/>
                </a:solidFill>
              </a:rPr>
              <a:t> del corso </a:t>
            </a:r>
            <a:r>
              <a:rPr lang="it-IT" sz="2800" dirty="0">
                <a:solidFill>
                  <a:srgbClr val="404040"/>
                </a:solidFill>
              </a:rPr>
              <a:t>sui seguenti argomenti: </a:t>
            </a:r>
            <a:endParaRPr lang="it-IT" sz="2800" dirty="0" smtClean="0">
              <a:solidFill>
                <a:srgbClr val="404040"/>
              </a:solidFill>
            </a:endParaRPr>
          </a:p>
          <a:p>
            <a:pPr marL="514350" indent="-514350">
              <a:buAutoNum type="arabicPeriod"/>
            </a:pPr>
            <a:r>
              <a:rPr lang="it-IT" sz="2800" dirty="0" smtClean="0">
                <a:solidFill>
                  <a:srgbClr val="404040"/>
                </a:solidFill>
              </a:rPr>
              <a:t>Apprendimento e memoria</a:t>
            </a:r>
            <a:endParaRPr lang="it-IT" sz="2800" dirty="0">
              <a:solidFill>
                <a:srgbClr val="404040"/>
              </a:solidFill>
            </a:endParaRPr>
          </a:p>
          <a:p>
            <a:pPr marL="514350" indent="-514350">
              <a:buAutoNum type="arabicPeriod"/>
            </a:pPr>
            <a:r>
              <a:rPr lang="it-IT" sz="2800" dirty="0" smtClean="0">
                <a:solidFill>
                  <a:srgbClr val="404040"/>
                </a:solidFill>
              </a:rPr>
              <a:t>Pensiero e Linguaggio</a:t>
            </a:r>
            <a:r>
              <a:rPr lang="it-IT" sz="2800" dirty="0">
                <a:solidFill>
                  <a:srgbClr val="404040"/>
                </a:solidFill>
              </a:rPr>
              <a:t> </a:t>
            </a:r>
          </a:p>
          <a:p>
            <a:pPr marL="514350" indent="-514350">
              <a:buAutoNum type="arabicPeriod"/>
            </a:pPr>
            <a:endParaRPr lang="it-IT" sz="28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it-IT" sz="2800" u="sng" dirty="0" smtClean="0">
                <a:solidFill>
                  <a:srgbClr val="404040"/>
                </a:solidFill>
              </a:rPr>
              <a:t>2 CFU</a:t>
            </a:r>
            <a:r>
              <a:rPr lang="it-IT" sz="2800" dirty="0" smtClean="0">
                <a:solidFill>
                  <a:srgbClr val="404040"/>
                </a:solidFill>
              </a:rPr>
              <a:t>: </a:t>
            </a:r>
            <a:r>
              <a:rPr lang="it-IT" sz="2800" dirty="0" err="1" smtClean="0">
                <a:solidFill>
                  <a:srgbClr val="404040"/>
                </a:solidFill>
              </a:rPr>
              <a:t>Slides</a:t>
            </a:r>
            <a:r>
              <a:rPr lang="it-IT" sz="2800" dirty="0" smtClean="0">
                <a:solidFill>
                  <a:srgbClr val="404040"/>
                </a:solidFill>
              </a:rPr>
              <a:t> del </a:t>
            </a:r>
            <a:r>
              <a:rPr lang="it-IT" sz="2800" dirty="0">
                <a:solidFill>
                  <a:srgbClr val="404040"/>
                </a:solidFill>
              </a:rPr>
              <a:t>corso sui seguenti argomenti: </a:t>
            </a:r>
            <a:endParaRPr lang="it-IT" sz="2800" dirty="0" smtClean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rgbClr val="404040"/>
                </a:solidFill>
              </a:rPr>
              <a:t>1. Apprendimento</a:t>
            </a:r>
            <a:r>
              <a:rPr lang="it-IT" sz="2800" dirty="0">
                <a:solidFill>
                  <a:srgbClr val="404040"/>
                </a:solidFill>
              </a:rPr>
              <a:t> </a:t>
            </a:r>
            <a:r>
              <a:rPr lang="it-IT" sz="2800" dirty="0" smtClean="0">
                <a:solidFill>
                  <a:srgbClr val="404040"/>
                </a:solidFill>
              </a:rPr>
              <a:t>e </a:t>
            </a:r>
            <a:r>
              <a:rPr lang="it-IT" sz="2800" dirty="0">
                <a:solidFill>
                  <a:srgbClr val="404040"/>
                </a:solidFill>
              </a:rPr>
              <a:t>m</a:t>
            </a:r>
            <a:r>
              <a:rPr lang="it-IT" sz="2800" dirty="0" smtClean="0">
                <a:solidFill>
                  <a:srgbClr val="404040"/>
                </a:solidFill>
              </a:rPr>
              <a:t>emoria.</a:t>
            </a:r>
            <a:endParaRPr lang="it-IT" sz="2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Il triangolo di Kanizsa (1955)</a:t>
            </a:r>
            <a:endParaRPr lang="en-PH" dirty="0">
              <a:solidFill>
                <a:srgbClr val="404040"/>
              </a:solidFill>
            </a:endParaRPr>
          </a:p>
        </p:txBody>
      </p:sp>
      <p:pic>
        <p:nvPicPr>
          <p:cNvPr id="4" name="Picture 2" descr="Risultati immagini per triangolo di kaniz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052513"/>
            <a:ext cx="46069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599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1676400" y="3048000"/>
            <a:ext cx="914400" cy="838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599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3886200" y="3048000"/>
            <a:ext cx="914400" cy="838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801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7010400" y="3048000"/>
            <a:ext cx="914400" cy="838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310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(Intestazioni)"/>
                <a:cs typeface="Calibri (Intestazioni)"/>
              </a:rPr>
              <a:t>Wertheimer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Intestazioni)"/>
                <a:cs typeface="Calibri (Intestazioni)"/>
              </a:rPr>
              <a:t>, </a:t>
            </a:r>
            <a:r>
              <a:rPr lang="it-IT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(Intestazioni)"/>
                <a:cs typeface="Calibri (Intestazioni)"/>
              </a:rPr>
              <a:t>Koffka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Intestazioni)"/>
                <a:cs typeface="Calibri (Intestazioni)"/>
              </a:rPr>
              <a:t>, </a:t>
            </a:r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(Intestazioni)"/>
                <a:cs typeface="Calibri (Intestazioni)"/>
              </a:rPr>
              <a:t>Koehler</a:t>
            </a:r>
            <a:r>
              <a:rPr lang="it-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Intestazioni)"/>
                <a:cs typeface="Calibri (Intestazioni)"/>
              </a:rPr>
              <a:t> </a:t>
            </a:r>
            <a:r>
              <a:rPr lang="it-IT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(Intestazioni)"/>
                <a:cs typeface="Calibri (Intestazioni)"/>
              </a:rPr>
              <a:t>(1920)</a:t>
            </a:r>
            <a:endParaRPr lang="en-PH" sz="3600" dirty="0">
              <a:solidFill>
                <a:schemeClr val="tx1">
                  <a:lumMod val="75000"/>
                  <a:lumOff val="25000"/>
                </a:schemeClr>
              </a:solidFill>
              <a:latin typeface="Calibri (Intestazioni)"/>
              <a:cs typeface="Calibri (Intestazioni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848600" cy="4876800"/>
          </a:xfrm>
        </p:spPr>
        <p:txBody>
          <a:bodyPr/>
          <a:lstStyle/>
          <a:p>
            <a:r>
              <a:rPr lang="en-PH" dirty="0" smtClean="0"/>
              <a:t>Pubblicano </a:t>
            </a:r>
            <a:r>
              <a:rPr lang="en-PH" dirty="0"/>
              <a:t>i</a:t>
            </a:r>
            <a:r>
              <a:rPr lang="en-PH" dirty="0" smtClean="0"/>
              <a:t> risultati di 2 anni di ricerche sul </a:t>
            </a:r>
            <a:r>
              <a:rPr lang="en-PH" dirty="0" smtClean="0">
                <a:solidFill>
                  <a:srgbClr val="008000"/>
                </a:solidFill>
              </a:rPr>
              <a:t>movimento apparente</a:t>
            </a:r>
            <a:r>
              <a:rPr lang="en-PH" dirty="0" smtClean="0"/>
              <a:t>: 2 stimoli luminosi erano collocati su uno sfondo scuro a una certa distanza; alternando appropriatamente accensione e spegnimento dei 2 stimoli, l’osservatore percepiva un unico stimolo in movimento  (movimento stroboscopico, alla base della percezione del movimento cinematografico)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934599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comportamentismo (1913)</a:t>
            </a:r>
            <a:endParaRPr lang="en-P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Segnaposto contenuto 5" descr="164212109a39f66173c5344016b9136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" t="-759" r="2" b="-11376"/>
          <a:stretch/>
        </p:blipFill>
        <p:spPr>
          <a:xfrm>
            <a:off x="-25370" y="1447800"/>
            <a:ext cx="4374403" cy="6084258"/>
          </a:xfrm>
        </p:spPr>
      </p:pic>
      <p:sp>
        <p:nvSpPr>
          <p:cNvPr id="7" name="CasellaDiTesto 6"/>
          <p:cNvSpPr txBox="1"/>
          <p:nvPr/>
        </p:nvSpPr>
        <p:spPr>
          <a:xfrm>
            <a:off x="4800600" y="1219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Critica radicale della tradizione introspezionista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419600" y="2133600"/>
            <a:ext cx="4724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Wingdings" charset="0"/>
              </a:rPr>
              <a:t>[…] Sono convinto che siamo in grado di scrivere una psicologia … senza mai usare i termini di coscienza, di stati mentali, di mente, di contenuto, di immaginazione e così via. </a:t>
            </a:r>
          </a:p>
          <a:p>
            <a:endParaRPr lang="it-IT" sz="21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  <a:sym typeface="Wingdings" charset="0"/>
            </a:endParaRPr>
          </a:p>
          <a:p>
            <a:r>
              <a:rPr lang="it-IT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Wingdings" charset="0"/>
              </a:rPr>
              <a:t>[…] Il comportamentista non traccia alcuna linea di demarcazione tra l’uomo e l’animale. Il comportamento dell’uomo è solo una parte dello schema totale di indagine seguito dal comportamentista.</a:t>
            </a:r>
          </a:p>
          <a:p>
            <a:endParaRPr lang="it-IT" sz="21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  <a:sym typeface="Wingdings" charset="0"/>
            </a:endParaRPr>
          </a:p>
          <a:p>
            <a:r>
              <a:rPr lang="it-IT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Wingdings" charset="0"/>
              </a:rPr>
              <a:t>[…] Lo si può fare in termini di “stimolo e risposta”</a:t>
            </a:r>
            <a:r>
              <a:rPr lang="it-IT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  <a:sym typeface="Wingdings" charset="0"/>
              </a:rPr>
              <a:t>.</a:t>
            </a:r>
            <a:endParaRPr lang="it-IT" sz="21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99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Watson</a:t>
            </a:r>
            <a:endParaRPr lang="en-PH" dirty="0">
              <a:solidFill>
                <a:srgbClr val="404040"/>
              </a:solidFill>
            </a:endParaRPr>
          </a:p>
        </p:txBody>
      </p:sp>
      <p:pic>
        <p:nvPicPr>
          <p:cNvPr id="4" name="Immagine 3" descr="download (2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712"/>
            <a:ext cx="3657600" cy="494628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114800" y="20574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dirty="0">
                <a:solidFill>
                  <a:srgbClr val="000090"/>
                </a:solidFill>
              </a:rPr>
              <a:t>“Datemi una dozzina di bambini di sana e robusta costituzione e un ambiente organizzato secondo </a:t>
            </a:r>
            <a:r>
              <a:rPr lang="it-IT" sz="2800" dirty="0" smtClean="0">
                <a:solidFill>
                  <a:srgbClr val="000090"/>
                </a:solidFill>
              </a:rPr>
              <a:t>i miei </a:t>
            </a:r>
            <a:r>
              <a:rPr lang="it-IT" sz="2800" dirty="0">
                <a:solidFill>
                  <a:srgbClr val="000090"/>
                </a:solidFill>
              </a:rPr>
              <a:t>specifici </a:t>
            </a:r>
            <a:r>
              <a:rPr lang="it-IT" sz="2800" dirty="0" smtClean="0">
                <a:solidFill>
                  <a:srgbClr val="000090"/>
                </a:solidFill>
              </a:rPr>
              <a:t>principi, </a:t>
            </a:r>
            <a:r>
              <a:rPr lang="it-IT" sz="2800" dirty="0">
                <a:solidFill>
                  <a:srgbClr val="000090"/>
                </a:solidFill>
              </a:rPr>
              <a:t>vi garantisco che sarò in grado di farne un medico, un avvocato, un artista, un imprenditore, un delinquente”. </a:t>
            </a:r>
          </a:p>
          <a:p>
            <a:r>
              <a:rPr lang="it-IT" sz="2800" dirty="0" err="1">
                <a:solidFill>
                  <a:srgbClr val="000090"/>
                </a:solidFill>
              </a:rPr>
              <a:t>Behaviorism</a:t>
            </a:r>
            <a:r>
              <a:rPr lang="it-IT" sz="2800" dirty="0">
                <a:solidFill>
                  <a:srgbClr val="000090"/>
                </a:solidFill>
              </a:rPr>
              <a:t>, 1930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09600" y="990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 caso del piccolo Albert: nevrosi indotta tramite condizionamento classico</a:t>
            </a:r>
            <a:endParaRPr lang="it-IT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44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Il comportamentismo di Watson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077200" cy="4876800"/>
          </a:xfrm>
        </p:spPr>
        <p:txBody>
          <a:bodyPr>
            <a:normAutofit fontScale="92500" lnSpcReduction="10000"/>
          </a:bodyPr>
          <a:lstStyle/>
          <a:p>
            <a:r>
              <a:rPr lang="en-PH" dirty="0" smtClean="0">
                <a:solidFill>
                  <a:srgbClr val="404040"/>
                </a:solidFill>
              </a:rPr>
              <a:t>Oggetto di studio è il </a:t>
            </a:r>
            <a:r>
              <a:rPr lang="en-PH" b="1" dirty="0" smtClean="0">
                <a:solidFill>
                  <a:srgbClr val="404040"/>
                </a:solidFill>
              </a:rPr>
              <a:t>comportamento osservabile </a:t>
            </a:r>
          </a:p>
          <a:p>
            <a:r>
              <a:rPr lang="it-IT" dirty="0">
                <a:solidFill>
                  <a:srgbClr val="404040"/>
                </a:solidFill>
              </a:rPr>
              <a:t>Il comportamento è frutto dell’apprendimento attraverso </a:t>
            </a:r>
            <a:r>
              <a:rPr lang="it-IT" b="1" dirty="0">
                <a:solidFill>
                  <a:srgbClr val="404040"/>
                </a:solidFill>
              </a:rPr>
              <a:t>catene di associazioni S-R </a:t>
            </a:r>
            <a:r>
              <a:rPr lang="it-IT" dirty="0">
                <a:solidFill>
                  <a:srgbClr val="404040"/>
                </a:solidFill>
              </a:rPr>
              <a:t>(ciò vale anche per i comportamenti </a:t>
            </a:r>
            <a:r>
              <a:rPr lang="it-IT" dirty="0" smtClean="0">
                <a:solidFill>
                  <a:srgbClr val="404040"/>
                </a:solidFill>
              </a:rPr>
              <a:t>complessi come linguaggio </a:t>
            </a:r>
            <a:r>
              <a:rPr lang="it-IT" dirty="0">
                <a:solidFill>
                  <a:srgbClr val="404040"/>
                </a:solidFill>
              </a:rPr>
              <a:t>e comportamenti sociali)</a:t>
            </a:r>
            <a:endParaRPr lang="en-PH" dirty="0">
              <a:solidFill>
                <a:srgbClr val="404040"/>
              </a:solidFill>
            </a:endParaRPr>
          </a:p>
          <a:p>
            <a:r>
              <a:rPr lang="en-PH" dirty="0" smtClean="0">
                <a:solidFill>
                  <a:srgbClr val="404040"/>
                </a:solidFill>
              </a:rPr>
              <a:t>Metodo sperimentale, con stimolo come variabile indipendente e comportamento come variabile dipendente </a:t>
            </a:r>
            <a:r>
              <a:rPr lang="en-PH" dirty="0" smtClean="0">
                <a:solidFill>
                  <a:srgbClr val="FF0000"/>
                </a:solidFill>
              </a:rPr>
              <a:t>(</a:t>
            </a:r>
            <a:r>
              <a:rPr lang="en-PH" b="1" dirty="0" smtClean="0">
                <a:solidFill>
                  <a:srgbClr val="FF0000"/>
                </a:solidFill>
              </a:rPr>
              <a:t>paradigma S-R</a:t>
            </a:r>
            <a:r>
              <a:rPr lang="en-PH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PH" dirty="0" smtClean="0">
                <a:solidFill>
                  <a:srgbClr val="404040"/>
                </a:solidFill>
              </a:rPr>
              <a:t>La mente è una </a:t>
            </a:r>
            <a:r>
              <a:rPr lang="en-PH" b="1" dirty="0" smtClean="0">
                <a:solidFill>
                  <a:srgbClr val="404040"/>
                </a:solidFill>
              </a:rPr>
              <a:t>scatola nera </a:t>
            </a:r>
          </a:p>
          <a:p>
            <a:pPr marL="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672944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Il neocomportamentismo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543800" cy="4876800"/>
          </a:xfrm>
        </p:spPr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Tolman e Hull: introducono lo studio delle </a:t>
            </a:r>
            <a:r>
              <a:rPr lang="en-PH" b="1" dirty="0" smtClean="0">
                <a:solidFill>
                  <a:srgbClr val="008000"/>
                </a:solidFill>
              </a:rPr>
              <a:t>“variabili intevenienti”</a:t>
            </a:r>
          </a:p>
          <a:p>
            <a:r>
              <a:rPr lang="en-PH" dirty="0" smtClean="0">
                <a:solidFill>
                  <a:srgbClr val="FF0000"/>
                </a:solidFill>
              </a:rPr>
              <a:t>Paradigma S-O-R </a:t>
            </a:r>
            <a:r>
              <a:rPr lang="en-PH" dirty="0" smtClean="0">
                <a:solidFill>
                  <a:srgbClr val="404040"/>
                </a:solidFill>
              </a:rPr>
              <a:t>(stimolo – organismo </a:t>
            </a:r>
            <a:r>
              <a:rPr lang="en-PH" dirty="0">
                <a:solidFill>
                  <a:srgbClr val="404040"/>
                </a:solidFill>
              </a:rPr>
              <a:t>– </a:t>
            </a:r>
            <a:r>
              <a:rPr lang="en-PH" dirty="0" smtClean="0">
                <a:solidFill>
                  <a:srgbClr val="404040"/>
                </a:solidFill>
              </a:rPr>
              <a:t> risposta)</a:t>
            </a:r>
          </a:p>
          <a:p>
            <a:r>
              <a:rPr lang="en-PH" dirty="0" smtClean="0">
                <a:solidFill>
                  <a:srgbClr val="404040"/>
                </a:solidFill>
              </a:rPr>
              <a:t>Tolman introduce il concetto di </a:t>
            </a:r>
            <a:r>
              <a:rPr lang="en-PH" b="1" dirty="0" smtClean="0">
                <a:solidFill>
                  <a:srgbClr val="404040"/>
                </a:solidFill>
              </a:rPr>
              <a:t>comportamento finalistico </a:t>
            </a:r>
            <a:r>
              <a:rPr lang="en-PH" dirty="0" smtClean="0">
                <a:solidFill>
                  <a:srgbClr val="404040"/>
                </a:solidFill>
              </a:rPr>
              <a:t>(il comportamento è guidato da scopi e intenzioni)</a:t>
            </a:r>
            <a:endParaRPr lang="en-PH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44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Il cognitivismo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620000" cy="4876800"/>
          </a:xfrm>
        </p:spPr>
        <p:txBody>
          <a:bodyPr/>
          <a:lstStyle/>
          <a:p>
            <a:pPr marL="609600" indent="-609600">
              <a:spcBef>
                <a:spcPct val="0"/>
              </a:spcBef>
            </a:pP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Crisi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del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comportamentismo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l’emergere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dei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suoi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rgbClr val="404040"/>
                </a:solidFill>
                <a:latin typeface="Calibri"/>
                <a:cs typeface="Calibri"/>
              </a:rPr>
              <a:t>limiti</a:t>
            </a:r>
            <a:endParaRPr lang="en-US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609600" indent="-609600">
              <a:spcBef>
                <a:spcPct val="0"/>
              </a:spcBef>
            </a:pPr>
            <a:endParaRPr lang="en-US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609600" indent="-609600">
              <a:spcBef>
                <a:spcPct val="0"/>
              </a:spcBef>
            </a:pP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Emergere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di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altri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ambiti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disciplinari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neuroscienze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dirty="0" err="1" smtClean="0">
                <a:solidFill>
                  <a:srgbClr val="404040"/>
                </a:solidFill>
                <a:latin typeface="Calibri"/>
                <a:cs typeface="Calibri"/>
              </a:rPr>
              <a:t>informatica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linguistica</a:t>
            </a:r>
            <a:endParaRPr lang="en-US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609600" indent="-609600">
              <a:spcBef>
                <a:spcPct val="0"/>
              </a:spcBef>
            </a:pPr>
            <a:endParaRPr lang="en-US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609600" indent="-609600">
              <a:spcBef>
                <a:spcPct val="0"/>
              </a:spcBef>
            </a:pP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Miller,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Galanter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Pribram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: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Piani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struttura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del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comportamento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(1960).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Modello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TOTE (Test Operate Test Exit) </a:t>
            </a:r>
            <a:endParaRPr lang="it-IT" dirty="0">
              <a:solidFill>
                <a:srgbClr val="404040"/>
              </a:solidFill>
              <a:latin typeface="Calibri"/>
              <a:cs typeface="Calibri"/>
            </a:endParaRP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67294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Letture consigliate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696200" cy="3962400"/>
          </a:xfrm>
        </p:spPr>
        <p:txBody>
          <a:bodyPr/>
          <a:lstStyle/>
          <a:p>
            <a:r>
              <a:rPr lang="it-IT" dirty="0" smtClean="0">
                <a:solidFill>
                  <a:srgbClr val="404040"/>
                </a:solidFill>
              </a:rPr>
              <a:t>Cicogna</a:t>
            </a:r>
            <a:r>
              <a:rPr lang="it-IT" dirty="0">
                <a:solidFill>
                  <a:srgbClr val="404040"/>
                </a:solidFill>
              </a:rPr>
              <a:t>, </a:t>
            </a:r>
            <a:r>
              <a:rPr lang="it-IT" dirty="0" err="1">
                <a:solidFill>
                  <a:srgbClr val="404040"/>
                </a:solidFill>
              </a:rPr>
              <a:t>Occhionero</a:t>
            </a:r>
            <a:r>
              <a:rPr lang="it-IT" dirty="0">
                <a:solidFill>
                  <a:srgbClr val="404040"/>
                </a:solidFill>
              </a:rPr>
              <a:t>: “Psicologia Generale”, Carocci (ultima ed. 2007)</a:t>
            </a:r>
          </a:p>
          <a:p>
            <a:endParaRPr lang="en-PH" dirty="0" smtClean="0">
              <a:solidFill>
                <a:srgbClr val="404040"/>
              </a:solidFill>
            </a:endParaRPr>
          </a:p>
          <a:p>
            <a:r>
              <a:rPr lang="it-IT" dirty="0" err="1" smtClean="0">
                <a:solidFill>
                  <a:srgbClr val="404040"/>
                </a:solidFill>
              </a:rPr>
              <a:t>Legrenzi</a:t>
            </a:r>
            <a:r>
              <a:rPr lang="it-IT" dirty="0">
                <a:solidFill>
                  <a:srgbClr val="404040"/>
                </a:solidFill>
              </a:rPr>
              <a:t>, </a:t>
            </a:r>
            <a:r>
              <a:rPr lang="it-IT" dirty="0" err="1">
                <a:solidFill>
                  <a:srgbClr val="404040"/>
                </a:solidFill>
              </a:rPr>
              <a:t>Papagno</a:t>
            </a:r>
            <a:r>
              <a:rPr lang="it-IT" dirty="0">
                <a:solidFill>
                  <a:srgbClr val="404040"/>
                </a:solidFill>
              </a:rPr>
              <a:t>, Umiltà: “Psicologia Generale”,, Il Mulino (ultima ed. 2012)</a:t>
            </a:r>
          </a:p>
          <a:p>
            <a:endParaRPr lang="en-PH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01646" y="1066800"/>
            <a:ext cx="5489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404040"/>
                </a:solidFill>
              </a:rPr>
              <a:t>(non obbligatorie ai fini dell’esame)</a:t>
            </a:r>
            <a:endParaRPr lang="it-IT" sz="28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Il cognitivismo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696200" cy="5410200"/>
          </a:xfrm>
        </p:spPr>
        <p:txBody>
          <a:bodyPr>
            <a:normAutofit fontScale="70000" lnSpcReduction="20000"/>
          </a:bodyPr>
          <a:lstStyle/>
          <a:p>
            <a:pPr marL="182563" indent="-182563">
              <a:spcBef>
                <a:spcPct val="0"/>
              </a:spcBef>
            </a:pPr>
            <a:r>
              <a:rPr lang="en-US" sz="4000" dirty="0" err="1">
                <a:solidFill>
                  <a:srgbClr val="404040"/>
                </a:solidFill>
                <a:latin typeface="Calibri"/>
                <a:cs typeface="Calibri"/>
              </a:rPr>
              <a:t>Ulric</a:t>
            </a:r>
            <a:r>
              <a:rPr lang="en-US" sz="4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4000" dirty="0" err="1">
                <a:solidFill>
                  <a:srgbClr val="404040"/>
                </a:solidFill>
                <a:latin typeface="Calibri"/>
                <a:cs typeface="Calibri"/>
              </a:rPr>
              <a:t>Neisser</a:t>
            </a:r>
            <a:r>
              <a:rPr lang="en-US" sz="4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(1967),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Psicologia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404040"/>
                </a:solidFill>
                <a:latin typeface="Calibri"/>
                <a:cs typeface="Calibri"/>
              </a:rPr>
              <a:t>cognitivista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endParaRPr lang="en-US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182563" indent="-182563">
              <a:spcBef>
                <a:spcPct val="0"/>
              </a:spcBef>
            </a:pPr>
            <a:endParaRPr lang="en-US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182563" indent="-182563">
              <a:spcBef>
                <a:spcPct val="0"/>
              </a:spcBef>
              <a:buNone/>
            </a:pP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	“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Nel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presente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contesto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il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termine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cognitivo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indica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tutti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quei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processi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che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comportano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trasformazioni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elaborazioni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riduzioni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immagazzinamenti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recuperi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altri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impieghi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dell’input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(in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entrata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)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sensoriale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. Termini come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sensazione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percezione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immaginazione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ritenzione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ricordo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, problem solving e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pensiero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, per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citarne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alcuni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riferiscono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ad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ipotetici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stadi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o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aspetti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dell’attività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cognitiva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</a:p>
          <a:p>
            <a:pPr marL="182563" indent="-182563">
              <a:spcBef>
                <a:spcPct val="0"/>
              </a:spcBef>
              <a:buNone/>
            </a:pP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	…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Prendiamo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in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considerazione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il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parallelo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tra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rgbClr val="404040"/>
                </a:solidFill>
                <a:latin typeface="Calibri"/>
                <a:cs typeface="Calibri"/>
              </a:rPr>
              <a:t>uomo</a:t>
            </a:r>
            <a:r>
              <a:rPr lang="en-US" sz="3600" dirty="0">
                <a:solidFill>
                  <a:srgbClr val="404040"/>
                </a:solidFill>
                <a:latin typeface="Calibri"/>
                <a:cs typeface="Calibri"/>
              </a:rPr>
              <a:t> e </a:t>
            </a:r>
            <a:r>
              <a:rPr lang="en-US" sz="3600" dirty="0" smtClean="0">
                <a:solidFill>
                  <a:srgbClr val="404040"/>
                </a:solidFill>
                <a:latin typeface="Calibri"/>
                <a:cs typeface="Calibri"/>
              </a:rPr>
              <a:t>computer”.</a:t>
            </a:r>
            <a:endParaRPr lang="en-US" sz="360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182563" indent="-182563">
              <a:spcBef>
                <a:spcPct val="0"/>
              </a:spcBef>
            </a:pPr>
            <a:endParaRPr lang="en-US" sz="400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182563" indent="-182563">
              <a:lnSpc>
                <a:spcPct val="120000"/>
              </a:lnSpc>
              <a:spcBef>
                <a:spcPct val="0"/>
              </a:spcBef>
            </a:pPr>
            <a:r>
              <a:rPr lang="en-US" sz="4000" dirty="0">
                <a:solidFill>
                  <a:srgbClr val="404040"/>
                </a:solidFill>
                <a:latin typeface="Calibri"/>
                <a:cs typeface="Calibri"/>
              </a:rPr>
              <a:t>Studio </a:t>
            </a:r>
            <a:r>
              <a:rPr lang="en-US" sz="4000" dirty="0" err="1">
                <a:solidFill>
                  <a:srgbClr val="404040"/>
                </a:solidFill>
                <a:latin typeface="Calibri"/>
                <a:cs typeface="Calibri"/>
              </a:rPr>
              <a:t>dei</a:t>
            </a:r>
            <a:r>
              <a:rPr lang="en-US" sz="4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4000" dirty="0" err="1">
                <a:solidFill>
                  <a:srgbClr val="404040"/>
                </a:solidFill>
                <a:latin typeface="Calibri"/>
                <a:cs typeface="Calibri"/>
              </a:rPr>
              <a:t>processi</a:t>
            </a:r>
            <a:r>
              <a:rPr lang="en-US" sz="4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4000" dirty="0" err="1">
                <a:solidFill>
                  <a:srgbClr val="404040"/>
                </a:solidFill>
                <a:latin typeface="Calibri"/>
                <a:cs typeface="Calibri"/>
              </a:rPr>
              <a:t>mentali</a:t>
            </a:r>
            <a:r>
              <a:rPr lang="en-US" sz="4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4000" dirty="0" err="1">
                <a:solidFill>
                  <a:srgbClr val="404040"/>
                </a:solidFill>
                <a:latin typeface="Calibri"/>
                <a:cs typeface="Calibri"/>
              </a:rPr>
              <a:t>attraverso</a:t>
            </a:r>
            <a:r>
              <a:rPr lang="en-US" sz="4000" dirty="0">
                <a:solidFill>
                  <a:srgbClr val="404040"/>
                </a:solidFill>
                <a:latin typeface="Calibri"/>
                <a:cs typeface="Calibri"/>
              </a:rPr>
              <a:t> la </a:t>
            </a:r>
            <a:r>
              <a:rPr lang="en-US" sz="4000" dirty="0" err="1">
                <a:solidFill>
                  <a:srgbClr val="404040"/>
                </a:solidFill>
                <a:latin typeface="Calibri"/>
                <a:cs typeface="Calibri"/>
              </a:rPr>
              <a:t>teoria</a:t>
            </a:r>
            <a:r>
              <a:rPr lang="en-US" sz="4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4000" dirty="0" err="1">
                <a:solidFill>
                  <a:srgbClr val="404040"/>
                </a:solidFill>
                <a:latin typeface="Calibri"/>
                <a:cs typeface="Calibri"/>
              </a:rPr>
              <a:t>dell’elaborazione</a:t>
            </a:r>
            <a:r>
              <a:rPr lang="en-US" sz="4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4000" dirty="0" err="1">
                <a:solidFill>
                  <a:srgbClr val="404040"/>
                </a:solidFill>
                <a:latin typeface="Calibri"/>
                <a:cs typeface="Calibri"/>
              </a:rPr>
              <a:t>umana</a:t>
            </a:r>
            <a:r>
              <a:rPr lang="en-US" sz="4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4000" dirty="0" err="1">
                <a:solidFill>
                  <a:srgbClr val="404040"/>
                </a:solidFill>
                <a:latin typeface="Calibri"/>
                <a:cs typeface="Calibri"/>
              </a:rPr>
              <a:t>dell’informazione</a:t>
            </a:r>
            <a:r>
              <a:rPr lang="en-US" sz="4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</a:p>
          <a:p>
            <a:pPr marL="182563" indent="-182563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4000" dirty="0">
                <a:solidFill>
                  <a:srgbClr val="404040"/>
                </a:solidFill>
                <a:latin typeface="Calibri"/>
                <a:cs typeface="Calibri"/>
              </a:rPr>
              <a:t>	(</a:t>
            </a:r>
            <a:r>
              <a:rPr lang="en-US" sz="4000" i="1" dirty="0">
                <a:solidFill>
                  <a:srgbClr val="404040"/>
                </a:solidFill>
                <a:latin typeface="Calibri"/>
                <a:cs typeface="Calibri"/>
              </a:rPr>
              <a:t>HIP: Human Information Processing</a:t>
            </a:r>
            <a:r>
              <a:rPr lang="en-US" sz="4000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endParaRPr lang="it-IT" sz="40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294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404040"/>
                </a:solidFill>
              </a:rPr>
              <a:t>Programma</a:t>
            </a:r>
            <a:endParaRPr lang="it-IT" dirty="0">
              <a:solidFill>
                <a:srgbClr val="40404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it-IT" dirty="0" smtClean="0">
                <a:solidFill>
                  <a:srgbClr val="404040"/>
                </a:solidFill>
              </a:rPr>
              <a:t> </a:t>
            </a:r>
            <a:r>
              <a:rPr lang="it-IT" dirty="0">
                <a:solidFill>
                  <a:srgbClr val="404040"/>
                </a:solidFill>
              </a:rPr>
              <a:t>Introduzione </a:t>
            </a:r>
            <a:r>
              <a:rPr lang="it-IT" dirty="0" smtClean="0">
                <a:solidFill>
                  <a:srgbClr val="404040"/>
                </a:solidFill>
              </a:rPr>
              <a:t>storica</a:t>
            </a:r>
          </a:p>
          <a:p>
            <a:pPr marL="514350" indent="-514350">
              <a:buFont typeface="+mj-ea"/>
              <a:buAutoNum type="circleNumDbPlain"/>
            </a:pPr>
            <a:r>
              <a:rPr lang="it-IT" dirty="0" smtClean="0">
                <a:solidFill>
                  <a:srgbClr val="404040"/>
                </a:solidFill>
              </a:rPr>
              <a:t> Percezione</a:t>
            </a:r>
            <a:endParaRPr lang="it-IT" dirty="0">
              <a:solidFill>
                <a:srgbClr val="404040"/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it-IT" dirty="0" smtClean="0">
                <a:solidFill>
                  <a:srgbClr val="404040"/>
                </a:solidFill>
              </a:rPr>
              <a:t> Attenzione e coscienza</a:t>
            </a:r>
            <a:endParaRPr lang="it-IT" dirty="0">
              <a:solidFill>
                <a:srgbClr val="404040"/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lang="it-IT" dirty="0" smtClean="0">
                <a:solidFill>
                  <a:srgbClr val="404040"/>
                </a:solidFill>
              </a:rPr>
              <a:t> Apprendimento e memoria **</a:t>
            </a:r>
          </a:p>
          <a:p>
            <a:pPr marL="514350" indent="-514350">
              <a:buFont typeface="+mj-ea"/>
              <a:buAutoNum type="circleNumDbPlain"/>
            </a:pPr>
            <a:r>
              <a:rPr lang="it-IT" dirty="0" smtClean="0">
                <a:solidFill>
                  <a:srgbClr val="404040"/>
                </a:solidFill>
              </a:rPr>
              <a:t> Pensiero e linguaggio *</a:t>
            </a:r>
          </a:p>
          <a:p>
            <a:pPr marL="514350" indent="-514350">
              <a:buFont typeface="+mj-ea"/>
              <a:buAutoNum type="circleNumDbPlain"/>
            </a:pPr>
            <a:r>
              <a:rPr lang="it-IT" dirty="0" smtClean="0">
                <a:solidFill>
                  <a:srgbClr val="404040"/>
                </a:solidFill>
              </a:rPr>
              <a:t> Emozioni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768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404040"/>
                </a:solidFill>
              </a:rPr>
              <a:t>Definizioni</a:t>
            </a:r>
            <a:endParaRPr lang="en-PH" dirty="0">
              <a:solidFill>
                <a:srgbClr val="4040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772400" cy="2819400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404040"/>
                </a:solidFill>
                <a:latin typeface="Calibri" charset="0"/>
              </a:rPr>
              <a:t>Un</a:t>
            </a:r>
            <a:r>
              <a:rPr lang="it-IT" sz="3600" b="1" dirty="0" smtClean="0">
                <a:solidFill>
                  <a:srgbClr val="404040"/>
                </a:solidFill>
                <a:latin typeface="Calibri" charset="0"/>
              </a:rPr>
              <a:t> discorso sull’anima </a:t>
            </a:r>
            <a:r>
              <a:rPr lang="it-IT" sz="3600" dirty="0" smtClean="0">
                <a:solidFill>
                  <a:srgbClr val="404040"/>
                </a:solidFill>
                <a:latin typeface="Calibri" charset="0"/>
              </a:rPr>
              <a:t>(da </a:t>
            </a:r>
            <a:r>
              <a:rPr lang="it-IT" sz="3600" dirty="0" err="1" smtClean="0">
                <a:solidFill>
                  <a:srgbClr val="404040"/>
                </a:solidFill>
                <a:latin typeface="Calibri" charset="0"/>
              </a:rPr>
              <a:t>ψυχή</a:t>
            </a:r>
            <a:r>
              <a:rPr lang="it-IT" sz="3600" dirty="0" smtClean="0">
                <a:solidFill>
                  <a:srgbClr val="404040"/>
                </a:solidFill>
                <a:latin typeface="Calibri" charset="0"/>
              </a:rPr>
              <a:t> + </a:t>
            </a:r>
            <a:r>
              <a:rPr lang="it-IT" sz="3600" dirty="0" err="1" smtClean="0">
                <a:solidFill>
                  <a:srgbClr val="404040"/>
                </a:solidFill>
                <a:latin typeface="Calibri" charset="0"/>
              </a:rPr>
              <a:t>λόγος</a:t>
            </a:r>
            <a:r>
              <a:rPr lang="it-IT" sz="3600" dirty="0" smtClean="0">
                <a:solidFill>
                  <a:srgbClr val="404040"/>
                </a:solidFill>
                <a:latin typeface="Calibri" charset="0"/>
              </a:rPr>
              <a:t>) </a:t>
            </a:r>
          </a:p>
          <a:p>
            <a:r>
              <a:rPr lang="it-IT" sz="3600" dirty="0" smtClean="0">
                <a:solidFill>
                  <a:srgbClr val="404040"/>
                </a:solidFill>
                <a:latin typeface="Calibri" charset="0"/>
              </a:rPr>
              <a:t>La </a:t>
            </a:r>
            <a:r>
              <a:rPr lang="it-IT" sz="3600" b="1" dirty="0" smtClean="0">
                <a:solidFill>
                  <a:srgbClr val="404040"/>
                </a:solidFill>
                <a:latin typeface="Calibri" charset="0"/>
              </a:rPr>
              <a:t>scienza dei processi mentali e del comportamento umano</a:t>
            </a:r>
            <a:endParaRPr lang="it-IT" sz="3600" b="1" i="1" dirty="0">
              <a:solidFill>
                <a:srgbClr val="404040"/>
              </a:solidFill>
              <a:latin typeface="Calibri" charset="0"/>
            </a:endParaRPr>
          </a:p>
          <a:p>
            <a:endParaRPr lang="it-IT" dirty="0">
              <a:latin typeface="Calibri" charset="0"/>
            </a:endParaRPr>
          </a:p>
          <a:p>
            <a:endParaRPr lang="en-PH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09800" y="1447800"/>
            <a:ext cx="4668315" cy="646331"/>
          </a:xfrm>
          <a:prstGeom prst="rect">
            <a:avLst/>
          </a:prstGeom>
          <a:ln w="381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404040"/>
                </a:solidFill>
              </a:rPr>
              <a:t>COS’E’ LA PSICOLOGIA?</a:t>
            </a:r>
            <a:endParaRPr lang="it-IT" sz="36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8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404040"/>
                </a:solidFill>
              </a:rPr>
              <a:t>Definizioni 2</a:t>
            </a:r>
            <a:endParaRPr lang="it-IT" dirty="0">
              <a:solidFill>
                <a:srgbClr val="40404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404040"/>
                </a:solidFill>
                <a:latin typeface="Calibri" charset="0"/>
              </a:rPr>
              <a:t>Comportamento: </a:t>
            </a:r>
            <a:r>
              <a:rPr lang="it-IT" dirty="0" smtClean="0">
                <a:solidFill>
                  <a:srgbClr val="404040"/>
                </a:solidFill>
                <a:latin typeface="Calibri" charset="0"/>
              </a:rPr>
              <a:t>azioni fisiche </a:t>
            </a:r>
            <a:r>
              <a:rPr lang="it-IT" i="1" dirty="0" smtClean="0">
                <a:solidFill>
                  <a:srgbClr val="404040"/>
                </a:solidFill>
                <a:latin typeface="Calibri" charset="0"/>
              </a:rPr>
              <a:t>osservabili</a:t>
            </a:r>
          </a:p>
          <a:p>
            <a:r>
              <a:rPr lang="it-IT" b="1" dirty="0" smtClean="0">
                <a:solidFill>
                  <a:srgbClr val="404040"/>
                </a:solidFill>
                <a:latin typeface="Calibri" charset="0"/>
              </a:rPr>
              <a:t>Processi mentali: </a:t>
            </a:r>
            <a:r>
              <a:rPr lang="it-IT" dirty="0" smtClean="0">
                <a:solidFill>
                  <a:srgbClr val="404040"/>
                </a:solidFill>
                <a:latin typeface="Calibri" charset="0"/>
              </a:rPr>
              <a:t>esperienze interiori (misurabili solo in maniera indiretta) </a:t>
            </a:r>
            <a:r>
              <a:rPr lang="it-IT" i="1" dirty="0" smtClean="0">
                <a:solidFill>
                  <a:srgbClr val="404040"/>
                </a:solidFill>
                <a:latin typeface="Calibri" charset="0"/>
              </a:rPr>
              <a:t>consapevoli </a:t>
            </a:r>
            <a:r>
              <a:rPr lang="it-IT" dirty="0" smtClean="0">
                <a:solidFill>
                  <a:srgbClr val="404040"/>
                </a:solidFill>
                <a:latin typeface="Calibri" charset="0"/>
              </a:rPr>
              <a:t>o</a:t>
            </a:r>
            <a:r>
              <a:rPr lang="it-IT" i="1" dirty="0" smtClean="0">
                <a:solidFill>
                  <a:srgbClr val="404040"/>
                </a:solidFill>
                <a:latin typeface="Calibri" charset="0"/>
              </a:rPr>
              <a:t> inconsapevoli</a:t>
            </a:r>
          </a:p>
          <a:p>
            <a:pPr marL="0" indent="0">
              <a:buNone/>
            </a:pPr>
            <a:r>
              <a:rPr lang="it-IT" i="1" dirty="0" smtClean="0">
                <a:solidFill>
                  <a:srgbClr val="404040"/>
                </a:solidFill>
                <a:latin typeface="Calibri" charset="0"/>
              </a:rPr>
              <a:t>	es. pensieri, immagini mentali, emozioni, 	sensazioni, motivazioni, ecc</a:t>
            </a:r>
            <a:r>
              <a:rPr lang="it-IT" i="1" dirty="0" smtClean="0"/>
              <a:t>.</a:t>
            </a:r>
            <a:endParaRPr lang="it-IT" i="1" dirty="0" smtClean="0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2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404040"/>
                </a:solidFill>
              </a:rPr>
              <a:t>Cosa fa lo psicologo?</a:t>
            </a:r>
            <a:endParaRPr lang="it-IT" dirty="0">
              <a:solidFill>
                <a:srgbClr val="40404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0600" y="1219200"/>
            <a:ext cx="8153400" cy="4876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3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charset="0"/>
              </a:rPr>
              <a:t>Studia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charset="0"/>
              </a:rPr>
              <a:t>questi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charset="0"/>
              </a:rPr>
              <a:t>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charset="0"/>
              </a:rPr>
              <a:t>processi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charset="0"/>
              </a:rPr>
              <a:t> </a:t>
            </a:r>
            <a:r>
              <a:rPr lang="en-US" sz="33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charset="0"/>
              </a:rPr>
              <a:t>scientificamente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charset="0"/>
              </a:rPr>
              <a:t>:</a:t>
            </a:r>
          </a:p>
          <a:p>
            <a:pPr marL="503238" lvl="1" indent="0">
              <a:buNone/>
            </a:pPr>
            <a:endParaRPr lang="en-US" sz="3300" dirty="0" smtClean="0">
              <a:cs typeface="Times New Roman" charset="0"/>
            </a:endParaRPr>
          </a:p>
          <a:p>
            <a:pPr marL="503238" lvl="1" indent="0">
              <a:buNone/>
            </a:pPr>
            <a:r>
              <a:rPr lang="en-US" sz="3300" dirty="0" smtClean="0">
                <a:solidFill>
                  <a:srgbClr val="404040"/>
                </a:solidFill>
                <a:cs typeface="Times New Roman" charset="0"/>
              </a:rPr>
              <a:t>-</a:t>
            </a: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 </a:t>
            </a:r>
            <a:r>
              <a:rPr lang="en-US" sz="3300" dirty="0" err="1" smtClean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Osserva</a:t>
            </a:r>
            <a:r>
              <a:rPr lang="en-US" sz="3300" dirty="0" smtClean="0">
                <a:solidFill>
                  <a:schemeClr val="accent6">
                    <a:lumMod val="75000"/>
                  </a:schemeClr>
                </a:solidFill>
                <a:cs typeface="Times New Roman" charset="0"/>
              </a:rPr>
              <a:t> </a:t>
            </a:r>
            <a:r>
              <a:rPr lang="en-US" sz="3300" dirty="0" err="1" smtClean="0">
                <a:solidFill>
                  <a:srgbClr val="404040"/>
                </a:solidFill>
                <a:cs typeface="Times New Roman" charset="0"/>
              </a:rPr>
              <a:t>il</a:t>
            </a:r>
            <a:r>
              <a:rPr lang="en-US" sz="3300" dirty="0" smtClean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comportamento</a:t>
            </a:r>
            <a:endParaRPr lang="en-US" sz="3300" dirty="0">
              <a:solidFill>
                <a:srgbClr val="404040"/>
              </a:solidFill>
              <a:cs typeface="Times New Roman" charset="0"/>
            </a:endParaRPr>
          </a:p>
          <a:p>
            <a:pPr marL="503238" lvl="1" indent="0">
              <a:buNone/>
            </a:pPr>
            <a:r>
              <a:rPr lang="en-US" sz="3300" dirty="0" smtClean="0">
                <a:solidFill>
                  <a:srgbClr val="404040"/>
                </a:solidFill>
                <a:cs typeface="Times New Roman" charset="0"/>
              </a:rPr>
              <a:t>- Conduce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ricerche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smtClean="0">
                <a:solidFill>
                  <a:srgbClr val="404040"/>
                </a:solidFill>
                <a:cs typeface="Times New Roman" charset="0"/>
              </a:rPr>
              <a:t>(</a:t>
            </a:r>
            <a:r>
              <a:rPr lang="en-US" sz="3300" dirty="0" smtClean="0">
                <a:solidFill>
                  <a:srgbClr val="404040"/>
                </a:solidFill>
                <a:cs typeface="Times New Roman" charset="0"/>
              </a:rPr>
              <a:t>ad </a:t>
            </a:r>
            <a:r>
              <a:rPr lang="en-US" sz="3300" dirty="0" err="1" smtClean="0">
                <a:solidFill>
                  <a:srgbClr val="404040"/>
                </a:solidFill>
                <a:cs typeface="Times New Roman" charset="0"/>
              </a:rPr>
              <a:t>es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. </a:t>
            </a:r>
            <a:r>
              <a:rPr lang="en-US" sz="3300" dirty="0" err="1" smtClean="0">
                <a:solidFill>
                  <a:srgbClr val="E46C0A"/>
                </a:solidFill>
                <a:cs typeface="Times New Roman" charset="0"/>
              </a:rPr>
              <a:t>esperimenti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) </a:t>
            </a:r>
            <a:r>
              <a:rPr lang="en-US" sz="3300" dirty="0" err="1" smtClean="0">
                <a:solidFill>
                  <a:srgbClr val="404040"/>
                </a:solidFill>
                <a:cs typeface="Times New Roman" charset="0"/>
              </a:rPr>
              <a:t>controllate</a:t>
            </a:r>
            <a:endParaRPr lang="en-US" sz="3300" dirty="0">
              <a:solidFill>
                <a:srgbClr val="404040"/>
              </a:solidFill>
              <a:cs typeface="Times New Roman" charset="0"/>
            </a:endParaRPr>
          </a:p>
          <a:p>
            <a:pPr marL="503238" lvl="1" indent="0">
              <a:buNone/>
            </a:pPr>
            <a:endParaRPr lang="en-US" sz="3300" dirty="0">
              <a:cs typeface="Times New Roman" charset="0"/>
            </a:endParaRPr>
          </a:p>
          <a:p>
            <a:pPr marL="0" indent="0" algn="ctr">
              <a:buNone/>
            </a:pPr>
            <a:r>
              <a:rPr lang="en-US" sz="3300" b="1" dirty="0" err="1" smtClean="0">
                <a:solidFill>
                  <a:srgbClr val="FF6600"/>
                </a:solidFill>
                <a:cs typeface="Times New Roman" charset="0"/>
              </a:rPr>
              <a:t>Scopi</a:t>
            </a:r>
            <a:endParaRPr lang="en-US" sz="3300" dirty="0">
              <a:solidFill>
                <a:srgbClr val="FF6600"/>
              </a:solidFill>
              <a:cs typeface="Times New Roman" charset="0"/>
            </a:endParaRPr>
          </a:p>
          <a:p>
            <a:pPr>
              <a:buFont typeface="Wingdings" charset="2"/>
              <a:buChar char="§"/>
            </a:pP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Descrivere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i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comportamenti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e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i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processi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mentali</a:t>
            </a:r>
            <a:endParaRPr lang="en-US" sz="3300" dirty="0">
              <a:solidFill>
                <a:srgbClr val="404040"/>
              </a:solidFill>
              <a:cs typeface="Times New Roman" charset="0"/>
            </a:endParaRPr>
          </a:p>
          <a:p>
            <a:pPr>
              <a:buFont typeface="Wingdings" charset="2"/>
              <a:buChar char="§"/>
            </a:pP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Spiegare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perchè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questi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comportamenti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e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processi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 smtClean="0">
                <a:solidFill>
                  <a:srgbClr val="404040"/>
                </a:solidFill>
                <a:cs typeface="Times New Roman" charset="0"/>
              </a:rPr>
              <a:t>mentali</a:t>
            </a:r>
            <a:r>
              <a:rPr lang="en-US" sz="3300" dirty="0" smtClean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avvengono</a:t>
            </a:r>
            <a:endParaRPr lang="en-US" sz="3300" dirty="0">
              <a:solidFill>
                <a:srgbClr val="404040"/>
              </a:solidFill>
              <a:cs typeface="Times New Roman" charset="0"/>
            </a:endParaRPr>
          </a:p>
          <a:p>
            <a:pPr>
              <a:buFont typeface="Wingdings" charset="2"/>
              <a:buChar char="§"/>
            </a:pP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Predire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che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cosa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 smtClean="0">
                <a:solidFill>
                  <a:srgbClr val="404040"/>
                </a:solidFill>
                <a:cs typeface="Times New Roman" charset="0"/>
              </a:rPr>
              <a:t>farà</a:t>
            </a:r>
            <a:r>
              <a:rPr lang="en-US" sz="3300" dirty="0" smtClean="0">
                <a:solidFill>
                  <a:srgbClr val="404040"/>
                </a:solidFill>
                <a:cs typeface="Times New Roman" charset="0"/>
              </a:rPr>
              <a:t>, 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come </a:t>
            </a:r>
            <a:r>
              <a:rPr lang="en-US" sz="3300" dirty="0" err="1" smtClean="0">
                <a:solidFill>
                  <a:srgbClr val="404040"/>
                </a:solidFill>
                <a:cs typeface="Times New Roman" charset="0"/>
              </a:rPr>
              <a:t>si</a:t>
            </a:r>
            <a:r>
              <a:rPr lang="en-US" sz="3300" dirty="0" smtClean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comporterà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una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 </a:t>
            </a:r>
            <a:r>
              <a:rPr lang="en-US" sz="3300" dirty="0" smtClean="0">
                <a:solidFill>
                  <a:srgbClr val="404040"/>
                </a:solidFill>
                <a:cs typeface="Times New Roman" charset="0"/>
              </a:rPr>
              <a:t>persona </a:t>
            </a:r>
            <a:r>
              <a:rPr lang="en-US" sz="3300" dirty="0">
                <a:solidFill>
                  <a:srgbClr val="404040"/>
                </a:solidFill>
                <a:cs typeface="Times New Roman" charset="0"/>
              </a:rPr>
              <a:t>in </a:t>
            </a:r>
            <a:r>
              <a:rPr lang="en-US" sz="3300" dirty="0" err="1">
                <a:solidFill>
                  <a:srgbClr val="404040"/>
                </a:solidFill>
                <a:cs typeface="Times New Roman" charset="0"/>
              </a:rPr>
              <a:t>futuro</a:t>
            </a:r>
            <a:r>
              <a:rPr lang="en-US" sz="2400" dirty="0">
                <a:cs typeface="Times New Roman" charset="0"/>
              </a:rPr>
              <a:t>	</a:t>
            </a:r>
            <a:endParaRPr lang="it-IT" sz="2400" dirty="0">
              <a:cs typeface="Times New Roman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845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2524</Words>
  <Application>Microsoft Macintosh PowerPoint</Application>
  <PresentationFormat>Presentazione su schermo (4:3)</PresentationFormat>
  <Paragraphs>251</Paragraphs>
  <Slides>50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Office Theme</vt:lpstr>
      <vt:lpstr>Corso di Psicologia Generale </vt:lpstr>
      <vt:lpstr>Calendario </vt:lpstr>
      <vt:lpstr>Modalità d’esame</vt:lpstr>
      <vt:lpstr>Materiali per l’esame</vt:lpstr>
      <vt:lpstr>Letture consigliate</vt:lpstr>
      <vt:lpstr>Programma</vt:lpstr>
      <vt:lpstr>Definizioni</vt:lpstr>
      <vt:lpstr>Definizioni 2</vt:lpstr>
      <vt:lpstr>Cosa fa lo psicologo?</vt:lpstr>
      <vt:lpstr>Oggetto di studio</vt:lpstr>
      <vt:lpstr>Campi della psicologia</vt:lpstr>
      <vt:lpstr>Cos’è la Psicologia Generale</vt:lpstr>
      <vt:lpstr>Cos’è la Psicologia Generale</vt:lpstr>
      <vt:lpstr>Breve storia della psicologia</vt:lpstr>
      <vt:lpstr>Origini nell’antichità classica</vt:lpstr>
      <vt:lpstr>Origini nell’antichità classica 2</vt:lpstr>
      <vt:lpstr>Origini nell’antichità classica 3</vt:lpstr>
      <vt:lpstr>Origini nell’antichità classica 3</vt:lpstr>
      <vt:lpstr>Premesse filosofiche post-rinascimentali</vt:lpstr>
      <vt:lpstr>Cartesio</vt:lpstr>
      <vt:lpstr>Empirismo</vt:lpstr>
      <vt:lpstr>Empirismo 2</vt:lpstr>
      <vt:lpstr>Premesse scientifiche: la fisiologia dell’800</vt:lpstr>
      <vt:lpstr>Premesse scientifiche: la fisiologia dell’800</vt:lpstr>
      <vt:lpstr>Premesse scientifiche: la fisiologia dell’800</vt:lpstr>
      <vt:lpstr>Premesse scientifiche: la fisiologia dell’800</vt:lpstr>
      <vt:lpstr>Premesse scientifiche: la fisiologia dell’800</vt:lpstr>
      <vt:lpstr>Premesse scientifiche: la fisiologia dell’800</vt:lpstr>
      <vt:lpstr>Premesse scientifiche: l’anatomia dell’800</vt:lpstr>
      <vt:lpstr>Premesse scientifiche: la psicofisica dell’800</vt:lpstr>
      <vt:lpstr>La nascita della psicologia</vt:lpstr>
      <vt:lpstr>Wilhelm Wundt (1832-1920)</vt:lpstr>
      <vt:lpstr>Il metodo introspettivo</vt:lpstr>
      <vt:lpstr>L’associazionismo</vt:lpstr>
      <vt:lpstr>Lo strutturalismo</vt:lpstr>
      <vt:lpstr>Critiche allo strutturalismo</vt:lpstr>
      <vt:lpstr>Il funzionalismo</vt:lpstr>
      <vt:lpstr>William James</vt:lpstr>
      <vt:lpstr>Psicologia della Gestalt</vt:lpstr>
      <vt:lpstr>Il triangolo di Kanizsa (1955)</vt:lpstr>
      <vt:lpstr>Presentazione di PowerPoint</vt:lpstr>
      <vt:lpstr>Presentazione di PowerPoint</vt:lpstr>
      <vt:lpstr>Presentazione di PowerPoint</vt:lpstr>
      <vt:lpstr>Wertheimer, Koffka, Koehler (1920)</vt:lpstr>
      <vt:lpstr>Il comportamentismo (1913)</vt:lpstr>
      <vt:lpstr>Watson</vt:lpstr>
      <vt:lpstr>Il comportamentismo di Watson</vt:lpstr>
      <vt:lpstr>Il neocomportamentismo</vt:lpstr>
      <vt:lpstr>Il cognitivismo</vt:lpstr>
      <vt:lpstr>Il cognitivismo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ppp rei</cp:lastModifiedBy>
  <cp:revision>96</cp:revision>
  <dcterms:created xsi:type="dcterms:W3CDTF">2015-11-13T10:02:25Z</dcterms:created>
  <dcterms:modified xsi:type="dcterms:W3CDTF">2018-02-19T17:20:02Z</dcterms:modified>
</cp:coreProperties>
</file>